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70" r:id="rId13"/>
    <p:sldId id="267" r:id="rId14"/>
    <p:sldId id="271" r:id="rId15"/>
    <p:sldId id="26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FF3F-2B59-340B-0C6C-7C17E89EB6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68179C-0294-4859-EBEB-F7DCB51C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325F74-57EA-9ECA-11AE-E65236B638A7}"/>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5" name="Footer Placeholder 4">
            <a:extLst>
              <a:ext uri="{FF2B5EF4-FFF2-40B4-BE49-F238E27FC236}">
                <a16:creationId xmlns:a16="http://schemas.microsoft.com/office/drawing/2014/main" id="{CE353403-5723-689C-EC1A-76C4B53BC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CDAC98-EFB5-9540-A1E8-B596A9001844}"/>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232310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5216-01F0-AC7A-F8AF-0938B689BA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0883D6-47BF-8819-4EAE-BEB17CFE8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95634-E27A-8C83-C68C-2EE822D252B0}"/>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5" name="Footer Placeholder 4">
            <a:extLst>
              <a:ext uri="{FF2B5EF4-FFF2-40B4-BE49-F238E27FC236}">
                <a16:creationId xmlns:a16="http://schemas.microsoft.com/office/drawing/2014/main" id="{7815395F-80EE-A2AB-1456-1F2E91FD7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5A9233-5B91-C2DB-D679-47C50656D5E9}"/>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255416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152F4-C7AC-36EB-D247-8528D63756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1D1DC-FA90-1194-5D19-74EDD2E61D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72A47C-46CB-9644-03AE-07EA1989FEE6}"/>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5" name="Footer Placeholder 4">
            <a:extLst>
              <a:ext uri="{FF2B5EF4-FFF2-40B4-BE49-F238E27FC236}">
                <a16:creationId xmlns:a16="http://schemas.microsoft.com/office/drawing/2014/main" id="{7E33EE6F-FD23-2811-01BA-C328D47F0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B24D1D-FDAC-1888-3BFA-69FCE88B21FA}"/>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64272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B1F9-2AFE-9F7B-DD61-C85C7475CD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1AFF2F-4540-89E5-00AC-E6AAA89015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09A354-0BBB-7530-9473-4839BE43DA6B}"/>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5" name="Footer Placeholder 4">
            <a:extLst>
              <a:ext uri="{FF2B5EF4-FFF2-40B4-BE49-F238E27FC236}">
                <a16:creationId xmlns:a16="http://schemas.microsoft.com/office/drawing/2014/main" id="{B6A33295-BD37-FACC-B4E8-2FACEF9915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A39767-EC90-95F6-09D4-8C18E1A300EA}"/>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285520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DCEF-29DE-9856-4B6F-1547B87FA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D87EA7-2496-091E-FDB0-D1C9F81B5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A8B2C-8FBA-24D7-F86A-02F3CD2B27D6}"/>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5" name="Footer Placeholder 4">
            <a:extLst>
              <a:ext uri="{FF2B5EF4-FFF2-40B4-BE49-F238E27FC236}">
                <a16:creationId xmlns:a16="http://schemas.microsoft.com/office/drawing/2014/main" id="{5F411F7A-518B-C4D5-0243-02E9A050D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11312-EE3A-E5E0-4000-3169EB626189}"/>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79937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887B-A1C8-FE67-16DC-C9B2F9843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A1C27F-9329-2304-174B-96FB128FE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C31789-0223-DA3E-E5B5-AA62FFD723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CB616B-1143-8F6C-0501-5F6A9FE2585B}"/>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6" name="Footer Placeholder 5">
            <a:extLst>
              <a:ext uri="{FF2B5EF4-FFF2-40B4-BE49-F238E27FC236}">
                <a16:creationId xmlns:a16="http://schemas.microsoft.com/office/drawing/2014/main" id="{84DAD7C7-FA21-0EEC-5026-3F264FF150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FF0E9-E528-A69B-0B4B-ECBE4D10A67A}"/>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116078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B753-332F-EED2-7EE5-3B71ECFCBC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C16AF6-A123-B62D-10B9-5E1392F36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89B14-BC59-D56D-0CB7-DB3E73FEB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6BE757-E63E-D21B-8292-F29A95C9B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B3159-41B8-5610-FE2A-5ABDED2ECC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7E3C41-7E5B-413A-5C3A-A5EA641D4201}"/>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8" name="Footer Placeholder 7">
            <a:extLst>
              <a:ext uri="{FF2B5EF4-FFF2-40B4-BE49-F238E27FC236}">
                <a16:creationId xmlns:a16="http://schemas.microsoft.com/office/drawing/2014/main" id="{E3687EC4-294B-256F-72B7-83C193F84D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672AC3-167B-2201-9C78-92365D7A715E}"/>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2801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EDCC-B98D-0DA5-6EF3-251EDDC621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773BF4-76B7-7B15-631E-651A5C89351A}"/>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4" name="Footer Placeholder 3">
            <a:extLst>
              <a:ext uri="{FF2B5EF4-FFF2-40B4-BE49-F238E27FC236}">
                <a16:creationId xmlns:a16="http://schemas.microsoft.com/office/drawing/2014/main" id="{DD684F67-5375-42D7-04E7-B8F718EA8A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5499E-2F70-485A-3042-412BFCD29120}"/>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327480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4AC2F-A91B-C78A-143A-7AD52731AA3E}"/>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3" name="Footer Placeholder 2">
            <a:extLst>
              <a:ext uri="{FF2B5EF4-FFF2-40B4-BE49-F238E27FC236}">
                <a16:creationId xmlns:a16="http://schemas.microsoft.com/office/drawing/2014/main" id="{D6557094-98E5-6AFF-822F-9C78CD5D4C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CEDF9C-802D-DCD3-A5C4-68CB1C180AD3}"/>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242086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5AA2-19CB-8F23-81D8-6F5930698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9BFFA1-C547-BCBA-9E6D-E44ED7B6F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96C58A-CE4E-A3E0-A1EC-66FF0C3DA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EE554-58FE-6200-2C76-B8F132955C46}"/>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6" name="Footer Placeholder 5">
            <a:extLst>
              <a:ext uri="{FF2B5EF4-FFF2-40B4-BE49-F238E27FC236}">
                <a16:creationId xmlns:a16="http://schemas.microsoft.com/office/drawing/2014/main" id="{B9E072D0-447A-96B6-832C-28CE9AAFC7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67E770-E9EA-8794-375D-2FB5B3E2AD9D}"/>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121374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17B9-ED96-59D1-4CD3-D51556883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E9569F-5DB5-0A2C-F61F-C91201603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EAEE56-387B-B874-F7EA-6350B139F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52294-B6DF-6AC8-12AD-283B456F21E6}"/>
              </a:ext>
            </a:extLst>
          </p:cNvPr>
          <p:cNvSpPr>
            <a:spLocks noGrp="1"/>
          </p:cNvSpPr>
          <p:nvPr>
            <p:ph type="dt" sz="half" idx="10"/>
          </p:nvPr>
        </p:nvSpPr>
        <p:spPr/>
        <p:txBody>
          <a:bodyPr/>
          <a:lstStyle/>
          <a:p>
            <a:fld id="{75B34225-A2EC-4BC8-B580-425FB78BF282}" type="datetimeFigureOut">
              <a:rPr lang="en-GB" smtClean="0"/>
              <a:t>25/06/2024</a:t>
            </a:fld>
            <a:endParaRPr lang="en-GB"/>
          </a:p>
        </p:txBody>
      </p:sp>
      <p:sp>
        <p:nvSpPr>
          <p:cNvPr id="6" name="Footer Placeholder 5">
            <a:extLst>
              <a:ext uri="{FF2B5EF4-FFF2-40B4-BE49-F238E27FC236}">
                <a16:creationId xmlns:a16="http://schemas.microsoft.com/office/drawing/2014/main" id="{DFFA7641-AEF4-ECCD-2508-A9CB84EEE5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17FC1C-7BA7-BB13-94B5-048005ED4173}"/>
              </a:ext>
            </a:extLst>
          </p:cNvPr>
          <p:cNvSpPr>
            <a:spLocks noGrp="1"/>
          </p:cNvSpPr>
          <p:nvPr>
            <p:ph type="sldNum" sz="quarter" idx="12"/>
          </p:nvPr>
        </p:nvSpPr>
        <p:spPr/>
        <p:txBody>
          <a:bodyPr/>
          <a:lstStyle/>
          <a:p>
            <a:fld id="{A979777D-0160-422A-B8B5-F7071C056A88}" type="slidenum">
              <a:rPr lang="en-GB" smtClean="0"/>
              <a:t>‹#›</a:t>
            </a:fld>
            <a:endParaRPr lang="en-GB"/>
          </a:p>
        </p:txBody>
      </p:sp>
    </p:spTree>
    <p:extLst>
      <p:ext uri="{BB962C8B-B14F-4D97-AF65-F5344CB8AC3E}">
        <p14:creationId xmlns:p14="http://schemas.microsoft.com/office/powerpoint/2010/main" val="339700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6797E-DD03-D851-EB7E-43DB69710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018490-94DF-C672-B0DB-86F989460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2639D-BB2C-923E-E64F-B3290DC42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4225-A2EC-4BC8-B580-425FB78BF282}" type="datetimeFigureOut">
              <a:rPr lang="en-GB" smtClean="0"/>
              <a:t>25/06/2024</a:t>
            </a:fld>
            <a:endParaRPr lang="en-GB"/>
          </a:p>
        </p:txBody>
      </p:sp>
      <p:sp>
        <p:nvSpPr>
          <p:cNvPr id="5" name="Footer Placeholder 4">
            <a:extLst>
              <a:ext uri="{FF2B5EF4-FFF2-40B4-BE49-F238E27FC236}">
                <a16:creationId xmlns:a16="http://schemas.microsoft.com/office/drawing/2014/main" id="{AE81536A-07C7-59D8-B9E7-FAB474C66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809826-4F75-6E8A-4CA8-C8336B914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9777D-0160-422A-B8B5-F7071C056A88}" type="slidenum">
              <a:rPr lang="en-GB" smtClean="0"/>
              <a:t>‹#›</a:t>
            </a:fld>
            <a:endParaRPr lang="en-GB"/>
          </a:p>
        </p:txBody>
      </p:sp>
    </p:spTree>
    <p:extLst>
      <p:ext uri="{BB962C8B-B14F-4D97-AF65-F5344CB8AC3E}">
        <p14:creationId xmlns:p14="http://schemas.microsoft.com/office/powerpoint/2010/main" val="386997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afetyoffice@city.ac.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1787-1132-2D87-905B-10E77C602656}"/>
              </a:ext>
            </a:extLst>
          </p:cNvPr>
          <p:cNvSpPr>
            <a:spLocks noGrp="1"/>
          </p:cNvSpPr>
          <p:nvPr>
            <p:ph type="ctrTitle"/>
          </p:nvPr>
        </p:nvSpPr>
        <p:spPr>
          <a:xfrm>
            <a:off x="588397" y="540689"/>
            <a:ext cx="11354462" cy="3689405"/>
          </a:xfrm>
        </p:spPr>
        <p:txBody>
          <a:bodyPr/>
          <a:lstStyle/>
          <a:p>
            <a:pPr marL="0" indent="0"/>
            <a:r>
              <a:rPr lang="en-GB" sz="6000" b="1" dirty="0"/>
              <a:t>Risk Assessments</a:t>
            </a:r>
            <a:br>
              <a:rPr lang="en-GB" sz="6000" b="1" dirty="0"/>
            </a:br>
            <a:r>
              <a:rPr lang="en-GB" sz="6000" b="1" dirty="0"/>
              <a:t>(What are they, why do we need them, how do we do them)</a:t>
            </a:r>
            <a:br>
              <a:rPr lang="en-GB" sz="6000" b="1" dirty="0"/>
            </a:br>
            <a:endParaRPr lang="en-GB" dirty="0"/>
          </a:p>
        </p:txBody>
      </p:sp>
      <p:pic>
        <p:nvPicPr>
          <p:cNvPr id="1026" name="Picture 2" descr="Download Thinking Smiley Face Png Picture Royalty Free Stock - Thinking ...">
            <a:extLst>
              <a:ext uri="{FF2B5EF4-FFF2-40B4-BE49-F238E27FC236}">
                <a16:creationId xmlns:a16="http://schemas.microsoft.com/office/drawing/2014/main" id="{C92E32C8-E754-CBE6-2A17-CB334EADD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014" y="3429000"/>
            <a:ext cx="3228022" cy="318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5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7AC7-D04B-DF94-8BD9-EBEB13E78D73}"/>
              </a:ext>
            </a:extLst>
          </p:cNvPr>
          <p:cNvSpPr>
            <a:spLocks noGrp="1"/>
          </p:cNvSpPr>
          <p:nvPr>
            <p:ph type="title"/>
          </p:nvPr>
        </p:nvSpPr>
        <p:spPr>
          <a:xfrm>
            <a:off x="838200" y="365126"/>
            <a:ext cx="10515600" cy="1058158"/>
          </a:xfrm>
        </p:spPr>
        <p:txBody>
          <a:bodyPr>
            <a:normAutofit fontScale="90000"/>
          </a:bodyPr>
          <a:lstStyle/>
          <a:p>
            <a:pPr algn="ctr"/>
            <a:r>
              <a:rPr lang="en-US" sz="4000" dirty="0">
                <a:latin typeface="Arial" panose="020B0604020202020204" pitchFamily="34" charset="0"/>
                <a:cs typeface="Arial" panose="020B0604020202020204" pitchFamily="34" charset="0"/>
              </a:rPr>
              <a:t>4) Record your findings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GB" dirty="0"/>
          </a:p>
        </p:txBody>
      </p:sp>
      <p:sp>
        <p:nvSpPr>
          <p:cNvPr id="6" name="Content Placeholder 5">
            <a:extLst>
              <a:ext uri="{FF2B5EF4-FFF2-40B4-BE49-F238E27FC236}">
                <a16:creationId xmlns:a16="http://schemas.microsoft.com/office/drawing/2014/main" id="{A9F39A57-0B87-9855-ED09-0298960EA6E7}"/>
              </a:ext>
            </a:extLst>
          </p:cNvPr>
          <p:cNvSpPr>
            <a:spLocks noGrp="1"/>
          </p:cNvSpPr>
          <p:nvPr>
            <p:ph idx="1"/>
          </p:nvPr>
        </p:nvSpPr>
        <p:spPr>
          <a:xfrm>
            <a:off x="838200" y="801462"/>
            <a:ext cx="10515600" cy="621821"/>
          </a:xfrm>
        </p:spPr>
        <p:txBody>
          <a:bodyPr>
            <a:normAutofit/>
          </a:bodyPr>
          <a:lstStyle/>
          <a:p>
            <a:pPr marL="0" indent="0" algn="ctr">
              <a:buNone/>
            </a:pPr>
            <a:r>
              <a:rPr lang="en-GB" sz="2000" dirty="0"/>
              <a:t>Record your findings on a risk assessment document.</a:t>
            </a:r>
          </a:p>
        </p:txBody>
      </p:sp>
      <p:pic>
        <p:nvPicPr>
          <p:cNvPr id="21" name="Picture 20">
            <a:extLst>
              <a:ext uri="{FF2B5EF4-FFF2-40B4-BE49-F238E27FC236}">
                <a16:creationId xmlns:a16="http://schemas.microsoft.com/office/drawing/2014/main" id="{F22FC8D6-A518-F18D-C2AB-DEBD4FF36F0A}"/>
              </a:ext>
            </a:extLst>
          </p:cNvPr>
          <p:cNvPicPr>
            <a:picLocks noChangeAspect="1"/>
          </p:cNvPicPr>
          <p:nvPr/>
        </p:nvPicPr>
        <p:blipFill>
          <a:blip r:embed="rId2"/>
          <a:stretch>
            <a:fillRect/>
          </a:stretch>
        </p:blipFill>
        <p:spPr>
          <a:xfrm>
            <a:off x="516466" y="1200646"/>
            <a:ext cx="9464412" cy="5689726"/>
          </a:xfrm>
          <a:prstGeom prst="rect">
            <a:avLst/>
          </a:prstGeom>
        </p:spPr>
      </p:pic>
      <p:cxnSp>
        <p:nvCxnSpPr>
          <p:cNvPr id="23" name="Straight Arrow Connector 22">
            <a:extLst>
              <a:ext uri="{FF2B5EF4-FFF2-40B4-BE49-F238E27FC236}">
                <a16:creationId xmlns:a16="http://schemas.microsoft.com/office/drawing/2014/main" id="{F3418075-2287-6653-E849-6E30DF3E1AE4}"/>
              </a:ext>
            </a:extLst>
          </p:cNvPr>
          <p:cNvCxnSpPr>
            <a:cxnSpLocks/>
          </p:cNvCxnSpPr>
          <p:nvPr/>
        </p:nvCxnSpPr>
        <p:spPr>
          <a:xfrm flipV="1">
            <a:off x="1295400" y="2091267"/>
            <a:ext cx="8685478" cy="10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7935EE-3F0D-6748-5DCE-A209F74BBC94}"/>
              </a:ext>
            </a:extLst>
          </p:cNvPr>
          <p:cNvCxnSpPr/>
          <p:nvPr/>
        </p:nvCxnSpPr>
        <p:spPr>
          <a:xfrm>
            <a:off x="2167467" y="2751667"/>
            <a:ext cx="839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C8E0AEE-E058-5122-2144-2422705C914E}"/>
              </a:ext>
            </a:extLst>
          </p:cNvPr>
          <p:cNvCxnSpPr>
            <a:cxnSpLocks/>
          </p:cNvCxnSpPr>
          <p:nvPr/>
        </p:nvCxnSpPr>
        <p:spPr>
          <a:xfrm flipV="1">
            <a:off x="2751667" y="3175000"/>
            <a:ext cx="7217832" cy="93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9522343-3E26-E9D9-A4ED-6E7E6A785A56}"/>
              </a:ext>
            </a:extLst>
          </p:cNvPr>
          <p:cNvCxnSpPr>
            <a:cxnSpLocks/>
            <a:endCxn id="6163" idx="1"/>
          </p:cNvCxnSpPr>
          <p:nvPr/>
        </p:nvCxnSpPr>
        <p:spPr>
          <a:xfrm flipV="1">
            <a:off x="3293533" y="3799288"/>
            <a:ext cx="7264400" cy="44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45" name="Straight Arrow Connector 6144">
            <a:extLst>
              <a:ext uri="{FF2B5EF4-FFF2-40B4-BE49-F238E27FC236}">
                <a16:creationId xmlns:a16="http://schemas.microsoft.com/office/drawing/2014/main" id="{CACF5D1D-4874-22A1-A008-6F11519B70D4}"/>
              </a:ext>
            </a:extLst>
          </p:cNvPr>
          <p:cNvCxnSpPr>
            <a:cxnSpLocks/>
          </p:cNvCxnSpPr>
          <p:nvPr/>
        </p:nvCxnSpPr>
        <p:spPr>
          <a:xfrm>
            <a:off x="4368800" y="4428067"/>
            <a:ext cx="5612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49" name="Straight Arrow Connector 6148">
            <a:extLst>
              <a:ext uri="{FF2B5EF4-FFF2-40B4-BE49-F238E27FC236}">
                <a16:creationId xmlns:a16="http://schemas.microsoft.com/office/drawing/2014/main" id="{2582632C-7EE6-9EBE-4152-91732603B9D1}"/>
              </a:ext>
            </a:extLst>
          </p:cNvPr>
          <p:cNvCxnSpPr>
            <a:cxnSpLocks/>
            <a:endCxn id="6165" idx="1"/>
          </p:cNvCxnSpPr>
          <p:nvPr/>
        </p:nvCxnSpPr>
        <p:spPr>
          <a:xfrm>
            <a:off x="6096000" y="4986867"/>
            <a:ext cx="50609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53" name="Straight Arrow Connector 6152">
            <a:extLst>
              <a:ext uri="{FF2B5EF4-FFF2-40B4-BE49-F238E27FC236}">
                <a16:creationId xmlns:a16="http://schemas.microsoft.com/office/drawing/2014/main" id="{E644D11B-C481-1A49-1116-73D340DEB070}"/>
              </a:ext>
            </a:extLst>
          </p:cNvPr>
          <p:cNvCxnSpPr>
            <a:cxnSpLocks/>
          </p:cNvCxnSpPr>
          <p:nvPr/>
        </p:nvCxnSpPr>
        <p:spPr>
          <a:xfrm>
            <a:off x="7653867" y="5350933"/>
            <a:ext cx="2455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55" name="Straight Arrow Connector 6154">
            <a:extLst>
              <a:ext uri="{FF2B5EF4-FFF2-40B4-BE49-F238E27FC236}">
                <a16:creationId xmlns:a16="http://schemas.microsoft.com/office/drawing/2014/main" id="{D8211F7B-9173-6FD7-89BD-1748EA948979}"/>
              </a:ext>
            </a:extLst>
          </p:cNvPr>
          <p:cNvCxnSpPr>
            <a:cxnSpLocks/>
          </p:cNvCxnSpPr>
          <p:nvPr/>
        </p:nvCxnSpPr>
        <p:spPr>
          <a:xfrm>
            <a:off x="8500533" y="5748867"/>
            <a:ext cx="2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57" name="Straight Arrow Connector 6156">
            <a:extLst>
              <a:ext uri="{FF2B5EF4-FFF2-40B4-BE49-F238E27FC236}">
                <a16:creationId xmlns:a16="http://schemas.microsoft.com/office/drawing/2014/main" id="{615C376D-93C9-8145-0256-0D7F36B9ED88}"/>
              </a:ext>
            </a:extLst>
          </p:cNvPr>
          <p:cNvCxnSpPr>
            <a:cxnSpLocks/>
          </p:cNvCxnSpPr>
          <p:nvPr/>
        </p:nvCxnSpPr>
        <p:spPr>
          <a:xfrm>
            <a:off x="9105900" y="6197600"/>
            <a:ext cx="863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60" name="TextBox 6159">
            <a:extLst>
              <a:ext uri="{FF2B5EF4-FFF2-40B4-BE49-F238E27FC236}">
                <a16:creationId xmlns:a16="http://schemas.microsoft.com/office/drawing/2014/main" id="{73FC10D6-4E1A-A7C2-2823-D460C0B78804}"/>
              </a:ext>
            </a:extLst>
          </p:cNvPr>
          <p:cNvSpPr txBox="1"/>
          <p:nvPr/>
        </p:nvSpPr>
        <p:spPr>
          <a:xfrm>
            <a:off x="9969499" y="1731731"/>
            <a:ext cx="1176867" cy="584775"/>
          </a:xfrm>
          <a:prstGeom prst="rect">
            <a:avLst/>
          </a:prstGeom>
          <a:noFill/>
        </p:spPr>
        <p:txBody>
          <a:bodyPr wrap="square" rtlCol="0">
            <a:spAutoFit/>
          </a:bodyPr>
          <a:lstStyle/>
          <a:p>
            <a:r>
              <a:rPr lang="en-GB" sz="1600" dirty="0">
                <a:solidFill>
                  <a:srgbClr val="FF0000"/>
                </a:solidFill>
              </a:rPr>
              <a:t>What the hazard is.</a:t>
            </a:r>
          </a:p>
        </p:txBody>
      </p:sp>
      <p:sp>
        <p:nvSpPr>
          <p:cNvPr id="6161" name="TextBox 6160">
            <a:extLst>
              <a:ext uri="{FF2B5EF4-FFF2-40B4-BE49-F238E27FC236}">
                <a16:creationId xmlns:a16="http://schemas.microsoft.com/office/drawing/2014/main" id="{8A6A0771-395D-213D-510A-37E8C99F5C0B}"/>
              </a:ext>
            </a:extLst>
          </p:cNvPr>
          <p:cNvSpPr txBox="1"/>
          <p:nvPr/>
        </p:nvSpPr>
        <p:spPr>
          <a:xfrm>
            <a:off x="10627782" y="2340900"/>
            <a:ext cx="1265767" cy="584775"/>
          </a:xfrm>
          <a:prstGeom prst="rect">
            <a:avLst/>
          </a:prstGeom>
          <a:noFill/>
        </p:spPr>
        <p:txBody>
          <a:bodyPr wrap="square" rtlCol="0">
            <a:spAutoFit/>
          </a:bodyPr>
          <a:lstStyle/>
          <a:p>
            <a:r>
              <a:rPr lang="en-GB" sz="1600" dirty="0"/>
              <a:t>What injury could occur.</a:t>
            </a:r>
          </a:p>
        </p:txBody>
      </p:sp>
      <p:sp>
        <p:nvSpPr>
          <p:cNvPr id="6162" name="TextBox 6161">
            <a:extLst>
              <a:ext uri="{FF2B5EF4-FFF2-40B4-BE49-F238E27FC236}">
                <a16:creationId xmlns:a16="http://schemas.microsoft.com/office/drawing/2014/main" id="{565246D4-3A85-533A-092C-8862E60E889C}"/>
              </a:ext>
            </a:extLst>
          </p:cNvPr>
          <p:cNvSpPr txBox="1"/>
          <p:nvPr/>
        </p:nvSpPr>
        <p:spPr>
          <a:xfrm>
            <a:off x="9997811" y="2980116"/>
            <a:ext cx="1265766" cy="584775"/>
          </a:xfrm>
          <a:prstGeom prst="rect">
            <a:avLst/>
          </a:prstGeom>
          <a:noFill/>
        </p:spPr>
        <p:txBody>
          <a:bodyPr wrap="square" rtlCol="0">
            <a:spAutoFit/>
          </a:bodyPr>
          <a:lstStyle/>
          <a:p>
            <a:r>
              <a:rPr lang="en-GB" sz="1600" dirty="0">
                <a:solidFill>
                  <a:srgbClr val="FF0000"/>
                </a:solidFill>
              </a:rPr>
              <a:t>Who could be harmed </a:t>
            </a:r>
          </a:p>
        </p:txBody>
      </p:sp>
      <p:sp>
        <p:nvSpPr>
          <p:cNvPr id="6163" name="TextBox 6162">
            <a:extLst>
              <a:ext uri="{FF2B5EF4-FFF2-40B4-BE49-F238E27FC236}">
                <a16:creationId xmlns:a16="http://schemas.microsoft.com/office/drawing/2014/main" id="{00FCC38A-C1CF-85AC-F2EF-3C1DBCE6ED15}"/>
              </a:ext>
            </a:extLst>
          </p:cNvPr>
          <p:cNvSpPr txBox="1"/>
          <p:nvPr/>
        </p:nvSpPr>
        <p:spPr>
          <a:xfrm>
            <a:off x="10557933" y="3506900"/>
            <a:ext cx="1634067" cy="584775"/>
          </a:xfrm>
          <a:prstGeom prst="rect">
            <a:avLst/>
          </a:prstGeom>
          <a:noFill/>
        </p:spPr>
        <p:txBody>
          <a:bodyPr wrap="square" rtlCol="0">
            <a:spAutoFit/>
          </a:bodyPr>
          <a:lstStyle/>
          <a:p>
            <a:r>
              <a:rPr lang="en-GB" sz="1600" dirty="0"/>
              <a:t>Risk matrix see next slide</a:t>
            </a:r>
          </a:p>
        </p:txBody>
      </p:sp>
      <p:sp>
        <p:nvSpPr>
          <p:cNvPr id="6164" name="TextBox 6163">
            <a:extLst>
              <a:ext uri="{FF2B5EF4-FFF2-40B4-BE49-F238E27FC236}">
                <a16:creationId xmlns:a16="http://schemas.microsoft.com/office/drawing/2014/main" id="{CF224FB5-43CB-BF0C-F57A-4D7A7EF09A65}"/>
              </a:ext>
            </a:extLst>
          </p:cNvPr>
          <p:cNvSpPr txBox="1"/>
          <p:nvPr/>
        </p:nvSpPr>
        <p:spPr>
          <a:xfrm>
            <a:off x="9922932" y="3986428"/>
            <a:ext cx="1117601" cy="830997"/>
          </a:xfrm>
          <a:prstGeom prst="rect">
            <a:avLst/>
          </a:prstGeom>
          <a:noFill/>
        </p:spPr>
        <p:txBody>
          <a:bodyPr wrap="square" rtlCol="0">
            <a:spAutoFit/>
          </a:bodyPr>
          <a:lstStyle/>
          <a:p>
            <a:r>
              <a:rPr lang="en-GB" sz="1600" dirty="0">
                <a:solidFill>
                  <a:srgbClr val="FF0000"/>
                </a:solidFill>
              </a:rPr>
              <a:t>Measures already in place</a:t>
            </a:r>
          </a:p>
        </p:txBody>
      </p:sp>
      <p:sp>
        <p:nvSpPr>
          <p:cNvPr id="6165" name="TextBox 6164">
            <a:extLst>
              <a:ext uri="{FF2B5EF4-FFF2-40B4-BE49-F238E27FC236}">
                <a16:creationId xmlns:a16="http://schemas.microsoft.com/office/drawing/2014/main" id="{DE876450-371A-EDDE-3BA3-FB12621B9D1A}"/>
              </a:ext>
            </a:extLst>
          </p:cNvPr>
          <p:cNvSpPr txBox="1"/>
          <p:nvPr/>
        </p:nvSpPr>
        <p:spPr>
          <a:xfrm>
            <a:off x="11156951" y="4694479"/>
            <a:ext cx="1358899" cy="584775"/>
          </a:xfrm>
          <a:prstGeom prst="rect">
            <a:avLst/>
          </a:prstGeom>
          <a:noFill/>
        </p:spPr>
        <p:txBody>
          <a:bodyPr wrap="square" rtlCol="0">
            <a:spAutoFit/>
          </a:bodyPr>
          <a:lstStyle/>
          <a:p>
            <a:r>
              <a:rPr lang="en-GB" sz="1600" dirty="0"/>
              <a:t>Added measures</a:t>
            </a:r>
          </a:p>
        </p:txBody>
      </p:sp>
      <p:sp>
        <p:nvSpPr>
          <p:cNvPr id="6166" name="TextBox 6165">
            <a:extLst>
              <a:ext uri="{FF2B5EF4-FFF2-40B4-BE49-F238E27FC236}">
                <a16:creationId xmlns:a16="http://schemas.microsoft.com/office/drawing/2014/main" id="{2C066F6F-09EF-367D-D580-F4CE5E74774D}"/>
              </a:ext>
            </a:extLst>
          </p:cNvPr>
          <p:cNvSpPr txBox="1"/>
          <p:nvPr/>
        </p:nvSpPr>
        <p:spPr>
          <a:xfrm>
            <a:off x="10097296" y="5056910"/>
            <a:ext cx="1358899" cy="584775"/>
          </a:xfrm>
          <a:prstGeom prst="rect">
            <a:avLst/>
          </a:prstGeom>
          <a:noFill/>
        </p:spPr>
        <p:txBody>
          <a:bodyPr wrap="square" rtlCol="0">
            <a:spAutoFit/>
          </a:bodyPr>
          <a:lstStyle/>
          <a:p>
            <a:r>
              <a:rPr lang="en-GB" sz="1600" dirty="0">
                <a:solidFill>
                  <a:srgbClr val="FF0000"/>
                </a:solidFill>
              </a:rPr>
              <a:t>Risk matrix see next slide</a:t>
            </a:r>
          </a:p>
        </p:txBody>
      </p:sp>
      <p:sp>
        <p:nvSpPr>
          <p:cNvPr id="6167" name="TextBox 6166">
            <a:extLst>
              <a:ext uri="{FF2B5EF4-FFF2-40B4-BE49-F238E27FC236}">
                <a16:creationId xmlns:a16="http://schemas.microsoft.com/office/drawing/2014/main" id="{34A01CDB-9A8C-7DB5-26BB-DEBA0D4842A1}"/>
              </a:ext>
            </a:extLst>
          </p:cNvPr>
          <p:cNvSpPr txBox="1"/>
          <p:nvPr/>
        </p:nvSpPr>
        <p:spPr>
          <a:xfrm>
            <a:off x="11146366" y="5545667"/>
            <a:ext cx="1308100" cy="830997"/>
          </a:xfrm>
          <a:prstGeom prst="rect">
            <a:avLst/>
          </a:prstGeom>
          <a:noFill/>
        </p:spPr>
        <p:txBody>
          <a:bodyPr wrap="square" rtlCol="0">
            <a:spAutoFit/>
          </a:bodyPr>
          <a:lstStyle/>
          <a:p>
            <a:r>
              <a:rPr lang="en-GB" sz="1600" dirty="0"/>
              <a:t>Person responsible for action</a:t>
            </a:r>
          </a:p>
        </p:txBody>
      </p:sp>
      <p:sp>
        <p:nvSpPr>
          <p:cNvPr id="6168" name="TextBox 6167">
            <a:extLst>
              <a:ext uri="{FF2B5EF4-FFF2-40B4-BE49-F238E27FC236}">
                <a16:creationId xmlns:a16="http://schemas.microsoft.com/office/drawing/2014/main" id="{BCA5FB67-6DF6-20C9-3167-C45A8909E87B}"/>
              </a:ext>
            </a:extLst>
          </p:cNvPr>
          <p:cNvSpPr txBox="1"/>
          <p:nvPr/>
        </p:nvSpPr>
        <p:spPr>
          <a:xfrm>
            <a:off x="9997811" y="5988159"/>
            <a:ext cx="1456267" cy="584775"/>
          </a:xfrm>
          <a:prstGeom prst="rect">
            <a:avLst/>
          </a:prstGeom>
          <a:noFill/>
        </p:spPr>
        <p:txBody>
          <a:bodyPr wrap="square" rtlCol="0">
            <a:spAutoFit/>
          </a:bodyPr>
          <a:lstStyle/>
          <a:p>
            <a:r>
              <a:rPr lang="en-GB" sz="1600" dirty="0">
                <a:solidFill>
                  <a:srgbClr val="FF0000"/>
                </a:solidFill>
              </a:rPr>
              <a:t>Date action completed</a:t>
            </a:r>
            <a:r>
              <a:rPr lang="en-GB" sz="1600" dirty="0"/>
              <a:t>.</a:t>
            </a:r>
          </a:p>
        </p:txBody>
      </p:sp>
    </p:spTree>
    <p:extLst>
      <p:ext uri="{BB962C8B-B14F-4D97-AF65-F5344CB8AC3E}">
        <p14:creationId xmlns:p14="http://schemas.microsoft.com/office/powerpoint/2010/main" val="291977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ADB9-A89B-095B-A9EB-DFED6AFA6426}"/>
              </a:ext>
            </a:extLst>
          </p:cNvPr>
          <p:cNvSpPr>
            <a:spLocks noGrp="1"/>
          </p:cNvSpPr>
          <p:nvPr>
            <p:ph type="title"/>
          </p:nvPr>
        </p:nvSpPr>
        <p:spPr>
          <a:xfrm>
            <a:off x="838200" y="365126"/>
            <a:ext cx="10515600" cy="557742"/>
          </a:xfrm>
        </p:spPr>
        <p:txBody>
          <a:bodyPr>
            <a:normAutofit fontScale="90000"/>
          </a:bodyPr>
          <a:lstStyle/>
          <a:p>
            <a:pPr algn="ctr"/>
            <a:r>
              <a:rPr lang="en-GB" b="1" dirty="0"/>
              <a:t>Risk Matrix</a:t>
            </a:r>
          </a:p>
        </p:txBody>
      </p:sp>
      <p:pic>
        <p:nvPicPr>
          <p:cNvPr id="5" name="Picture 4">
            <a:extLst>
              <a:ext uri="{FF2B5EF4-FFF2-40B4-BE49-F238E27FC236}">
                <a16:creationId xmlns:a16="http://schemas.microsoft.com/office/drawing/2014/main" id="{F0D554E1-0867-8294-412A-CE4ACDFD0933}"/>
              </a:ext>
            </a:extLst>
          </p:cNvPr>
          <p:cNvPicPr>
            <a:picLocks noChangeAspect="1"/>
          </p:cNvPicPr>
          <p:nvPr/>
        </p:nvPicPr>
        <p:blipFill>
          <a:blip r:embed="rId2"/>
          <a:stretch>
            <a:fillRect/>
          </a:stretch>
        </p:blipFill>
        <p:spPr>
          <a:xfrm>
            <a:off x="1100807" y="1906916"/>
            <a:ext cx="9050725" cy="4657320"/>
          </a:xfrm>
          <a:prstGeom prst="rect">
            <a:avLst/>
          </a:prstGeom>
        </p:spPr>
      </p:pic>
      <p:sp>
        <p:nvSpPr>
          <p:cNvPr id="7" name="TextBox 6">
            <a:extLst>
              <a:ext uri="{FF2B5EF4-FFF2-40B4-BE49-F238E27FC236}">
                <a16:creationId xmlns:a16="http://schemas.microsoft.com/office/drawing/2014/main" id="{198B15BF-B06F-DA52-DF5E-85D77FE49968}"/>
              </a:ext>
            </a:extLst>
          </p:cNvPr>
          <p:cNvSpPr txBox="1"/>
          <p:nvPr/>
        </p:nvSpPr>
        <p:spPr>
          <a:xfrm>
            <a:off x="905933" y="829733"/>
            <a:ext cx="11040533" cy="923330"/>
          </a:xfrm>
          <a:prstGeom prst="rect">
            <a:avLst/>
          </a:prstGeom>
          <a:noFill/>
        </p:spPr>
        <p:txBody>
          <a:bodyPr wrap="square" rtlCol="0">
            <a:spAutoFit/>
          </a:bodyPr>
          <a:lstStyle/>
          <a:p>
            <a:r>
              <a:rPr lang="en-GB" dirty="0"/>
              <a:t>When we complete the risk rating and residue risk we should refer to the risk matrix.</a:t>
            </a:r>
          </a:p>
          <a:p>
            <a:r>
              <a:rPr lang="en-GB" dirty="0"/>
              <a:t>We should consider the likelihood of harm occurring x the severity if it were to happen. </a:t>
            </a:r>
          </a:p>
          <a:p>
            <a:r>
              <a:rPr lang="en-GB" dirty="0"/>
              <a:t>Our aim is to ensure that the final residue risk is as low as possible to ensure safety as much as foreseeably possible. </a:t>
            </a:r>
          </a:p>
        </p:txBody>
      </p:sp>
    </p:spTree>
    <p:extLst>
      <p:ext uri="{BB962C8B-B14F-4D97-AF65-F5344CB8AC3E}">
        <p14:creationId xmlns:p14="http://schemas.microsoft.com/office/powerpoint/2010/main" val="28175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3CBF-EF14-50CE-C09B-CA47CD84B853}"/>
              </a:ext>
            </a:extLst>
          </p:cNvPr>
          <p:cNvSpPr>
            <a:spLocks noGrp="1"/>
          </p:cNvSpPr>
          <p:nvPr>
            <p:ph type="title"/>
          </p:nvPr>
        </p:nvSpPr>
        <p:spPr/>
        <p:txBody>
          <a:bodyPr>
            <a:normAutofit/>
          </a:bodyPr>
          <a:lstStyle/>
          <a:p>
            <a:pPr algn="ctr"/>
            <a:r>
              <a:rPr lang="en-GB" sz="4000" b="1" dirty="0"/>
              <a:t>What must be done when the risk assessment is completed.</a:t>
            </a:r>
          </a:p>
        </p:txBody>
      </p:sp>
      <p:sp>
        <p:nvSpPr>
          <p:cNvPr id="3" name="Content Placeholder 2">
            <a:extLst>
              <a:ext uri="{FF2B5EF4-FFF2-40B4-BE49-F238E27FC236}">
                <a16:creationId xmlns:a16="http://schemas.microsoft.com/office/drawing/2014/main" id="{6218BB17-B6F0-94E9-B0FC-EEA8C82C77F8}"/>
              </a:ext>
            </a:extLst>
          </p:cNvPr>
          <p:cNvSpPr>
            <a:spLocks noGrp="1"/>
          </p:cNvSpPr>
          <p:nvPr>
            <p:ph idx="1"/>
          </p:nvPr>
        </p:nvSpPr>
        <p:spPr/>
        <p:txBody>
          <a:bodyPr/>
          <a:lstStyle/>
          <a:p>
            <a:r>
              <a:rPr lang="en-GB" dirty="0"/>
              <a:t>The results of the assessment and the measures used to reduce the risk must be brought to the attention of all employees and others affected by it.</a:t>
            </a:r>
          </a:p>
          <a:p>
            <a:r>
              <a:rPr lang="en-GB" dirty="0"/>
              <a:t>Safe Systems of Work (</a:t>
            </a:r>
            <a:r>
              <a:rPr lang="en-GB" dirty="0" err="1"/>
              <a:t>SSoW</a:t>
            </a:r>
            <a:r>
              <a:rPr lang="en-GB" dirty="0"/>
              <a:t>) must be prepared and available at point of use if required.</a:t>
            </a:r>
          </a:p>
          <a:p>
            <a:r>
              <a:rPr lang="en-GB" dirty="0"/>
              <a:t>All control measures put in place must be used and they must be enforced.</a:t>
            </a:r>
          </a:p>
          <a:p>
            <a:r>
              <a:rPr lang="en-GB" dirty="0"/>
              <a:t>Additional control measures must be identified and given appropriate timescales for completion (the risk assessment should be reviewed after additional control measures are in place).</a:t>
            </a:r>
          </a:p>
          <a:p>
            <a:endParaRPr lang="en-GB" dirty="0"/>
          </a:p>
        </p:txBody>
      </p:sp>
    </p:spTree>
    <p:extLst>
      <p:ext uri="{BB962C8B-B14F-4D97-AF65-F5344CB8AC3E}">
        <p14:creationId xmlns:p14="http://schemas.microsoft.com/office/powerpoint/2010/main" val="181022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4ED6-8B27-7672-623D-4A3C743F397E}"/>
              </a:ext>
            </a:extLst>
          </p:cNvPr>
          <p:cNvSpPr>
            <a:spLocks noGrp="1"/>
          </p:cNvSpPr>
          <p:nvPr>
            <p:ph type="title"/>
          </p:nvPr>
        </p:nvSpPr>
        <p:spPr/>
        <p:txBody>
          <a:bodyPr>
            <a:normAutofit fontScale="90000"/>
          </a:bodyPr>
          <a:lstStyle/>
          <a:p>
            <a:pPr algn="ct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5) Review and revise regularly or when a significant incident or change occurs.</a:t>
            </a:r>
            <a:br>
              <a:rPr lang="en-US"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008C5686-3C22-EC51-7D16-447963F7016F}"/>
              </a:ext>
            </a:extLst>
          </p:cNvPr>
          <p:cNvSpPr>
            <a:spLocks noGrp="1"/>
          </p:cNvSpPr>
          <p:nvPr>
            <p:ph idx="1"/>
          </p:nvPr>
        </p:nvSpPr>
        <p:spPr>
          <a:xfrm>
            <a:off x="838200" y="1825625"/>
            <a:ext cx="10515600" cy="595842"/>
          </a:xfrm>
        </p:spPr>
        <p:txBody>
          <a:bodyPr/>
          <a:lstStyle/>
          <a:p>
            <a:pPr marL="0" indent="0">
              <a:buNone/>
            </a:pPr>
            <a:r>
              <a:rPr lang="en-GB" b="1" u="sng" dirty="0"/>
              <a:t>When should a risk assessment be reviewed?</a:t>
            </a:r>
            <a:endParaRPr lang="en-GB" b="1" dirty="0"/>
          </a:p>
        </p:txBody>
      </p:sp>
      <p:sp>
        <p:nvSpPr>
          <p:cNvPr id="4" name="TextBox 3">
            <a:extLst>
              <a:ext uri="{FF2B5EF4-FFF2-40B4-BE49-F238E27FC236}">
                <a16:creationId xmlns:a16="http://schemas.microsoft.com/office/drawing/2014/main" id="{4B941559-8838-8B5D-708C-F78F68369009}"/>
              </a:ext>
            </a:extLst>
          </p:cNvPr>
          <p:cNvSpPr txBox="1"/>
          <p:nvPr/>
        </p:nvSpPr>
        <p:spPr>
          <a:xfrm>
            <a:off x="685800" y="2319867"/>
            <a:ext cx="11006667"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After an accident or near miss.</a:t>
            </a:r>
          </a:p>
          <a:p>
            <a:endParaRPr lang="en-GB" sz="2400" dirty="0"/>
          </a:p>
          <a:p>
            <a:pPr marL="285750" indent="-285750">
              <a:buFont typeface="Arial" panose="020B0604020202020204" pitchFamily="34" charset="0"/>
              <a:buChar char="•"/>
            </a:pPr>
            <a:r>
              <a:rPr lang="en-GB" sz="2400" dirty="0"/>
              <a:t>When there is a change in the task/process.</a:t>
            </a:r>
          </a:p>
          <a:p>
            <a:endParaRPr lang="en-GB" sz="2400" dirty="0"/>
          </a:p>
          <a:p>
            <a:pPr marL="285750" indent="-285750">
              <a:buFont typeface="Arial" panose="020B0604020202020204" pitchFamily="34" charset="0"/>
              <a:buChar char="•"/>
            </a:pPr>
            <a:r>
              <a:rPr lang="en-GB" sz="2400" dirty="0"/>
              <a:t>Change in the workplace.</a:t>
            </a:r>
          </a:p>
          <a:p>
            <a:endParaRPr lang="en-GB" sz="2400" dirty="0"/>
          </a:p>
          <a:p>
            <a:pPr marL="285750" indent="-285750">
              <a:buFont typeface="Arial" panose="020B0604020202020204" pitchFamily="34" charset="0"/>
              <a:buChar char="•"/>
            </a:pPr>
            <a:r>
              <a:rPr lang="en-GB" sz="2400" dirty="0"/>
              <a:t>Change in regulations.</a:t>
            </a:r>
          </a:p>
          <a:p>
            <a:endParaRPr lang="en-GB" sz="2400" dirty="0"/>
          </a:p>
          <a:p>
            <a:pPr marL="285750" indent="-285750">
              <a:buFont typeface="Arial" panose="020B0604020202020204" pitchFamily="34" charset="0"/>
              <a:buChar char="•"/>
            </a:pPr>
            <a:r>
              <a:rPr lang="en-GB" sz="2400" dirty="0"/>
              <a:t>Regularly to ensure the risk assessment is still fit for purpose (most people complete this task annually).</a:t>
            </a:r>
          </a:p>
        </p:txBody>
      </p:sp>
    </p:spTree>
    <p:extLst>
      <p:ext uri="{BB962C8B-B14F-4D97-AF65-F5344CB8AC3E}">
        <p14:creationId xmlns:p14="http://schemas.microsoft.com/office/powerpoint/2010/main" val="66339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DE59-7CC7-76F5-A24A-56DD3F8F45DE}"/>
              </a:ext>
            </a:extLst>
          </p:cNvPr>
          <p:cNvSpPr>
            <a:spLocks noGrp="1"/>
          </p:cNvSpPr>
          <p:nvPr>
            <p:ph type="title"/>
          </p:nvPr>
        </p:nvSpPr>
        <p:spPr/>
        <p:txBody>
          <a:bodyPr>
            <a:normAutofit/>
          </a:bodyPr>
          <a:lstStyle/>
          <a:p>
            <a:pPr algn="ctr"/>
            <a:r>
              <a:rPr lang="en-GB" sz="4000" b="1" dirty="0"/>
              <a:t>PPE (Personal Protective Equipment)</a:t>
            </a:r>
          </a:p>
        </p:txBody>
      </p:sp>
      <p:sp>
        <p:nvSpPr>
          <p:cNvPr id="3" name="Content Placeholder 2">
            <a:extLst>
              <a:ext uri="{FF2B5EF4-FFF2-40B4-BE49-F238E27FC236}">
                <a16:creationId xmlns:a16="http://schemas.microsoft.com/office/drawing/2014/main" id="{1AF326B8-23D2-024B-F4D1-3C8466D10D13}"/>
              </a:ext>
            </a:extLst>
          </p:cNvPr>
          <p:cNvSpPr>
            <a:spLocks noGrp="1"/>
          </p:cNvSpPr>
          <p:nvPr>
            <p:ph idx="1"/>
          </p:nvPr>
        </p:nvSpPr>
        <p:spPr>
          <a:xfrm>
            <a:off x="838200" y="1690687"/>
            <a:ext cx="10515600" cy="4486275"/>
          </a:xfrm>
        </p:spPr>
        <p:txBody>
          <a:bodyPr/>
          <a:lstStyle/>
          <a:p>
            <a:pPr marL="0" indent="0">
              <a:buNone/>
            </a:pPr>
            <a:r>
              <a:rPr lang="en-GB" dirty="0"/>
              <a:t>Somethings to remember in regard to PPE:-</a:t>
            </a:r>
          </a:p>
          <a:p>
            <a:r>
              <a:rPr lang="en-GB" dirty="0"/>
              <a:t>PPE must be suitable for the task and fit the employee correctly.</a:t>
            </a:r>
          </a:p>
          <a:p>
            <a:r>
              <a:rPr lang="en-GB" dirty="0"/>
              <a:t>Must be inspected regularly and maintained.</a:t>
            </a:r>
          </a:p>
          <a:p>
            <a:r>
              <a:rPr lang="en-GB" dirty="0"/>
              <a:t>Must not be used if faulty or damaged and the task should not be conducted until suitable PPE is in place.</a:t>
            </a:r>
          </a:p>
          <a:p>
            <a:endParaRPr lang="en-GB" dirty="0"/>
          </a:p>
          <a:p>
            <a:endParaRPr lang="en-GB" dirty="0"/>
          </a:p>
        </p:txBody>
      </p:sp>
      <p:pic>
        <p:nvPicPr>
          <p:cNvPr id="4" name="Picture 2" descr="The PPE essentials for plumbers | Kingspan | Great Britain">
            <a:extLst>
              <a:ext uri="{FF2B5EF4-FFF2-40B4-BE49-F238E27FC236}">
                <a16:creationId xmlns:a16="http://schemas.microsoft.com/office/drawing/2014/main" id="{79026A62-124F-75B2-A385-D1FF43556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972" y="4114800"/>
            <a:ext cx="4472901" cy="246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0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427A-A0BF-AED4-2E98-48D02D29FD4B}"/>
              </a:ext>
            </a:extLst>
          </p:cNvPr>
          <p:cNvSpPr>
            <a:spLocks noGrp="1"/>
          </p:cNvSpPr>
          <p:nvPr>
            <p:ph type="title"/>
          </p:nvPr>
        </p:nvSpPr>
        <p:spPr/>
        <p:txBody>
          <a:bodyPr/>
          <a:lstStyle/>
          <a:p>
            <a:pPr algn="ctr"/>
            <a:r>
              <a:rPr lang="en-GB" b="1" u="sng" dirty="0"/>
              <a:t>Support</a:t>
            </a:r>
          </a:p>
        </p:txBody>
      </p:sp>
      <p:sp>
        <p:nvSpPr>
          <p:cNvPr id="3" name="Content Placeholder 2">
            <a:extLst>
              <a:ext uri="{FF2B5EF4-FFF2-40B4-BE49-F238E27FC236}">
                <a16:creationId xmlns:a16="http://schemas.microsoft.com/office/drawing/2014/main" id="{EA32EACB-9394-E98A-EFD5-B6588C204A84}"/>
              </a:ext>
            </a:extLst>
          </p:cNvPr>
          <p:cNvSpPr>
            <a:spLocks noGrp="1"/>
          </p:cNvSpPr>
          <p:nvPr>
            <p:ph idx="1"/>
          </p:nvPr>
        </p:nvSpPr>
        <p:spPr/>
        <p:txBody>
          <a:bodyPr/>
          <a:lstStyle/>
          <a:p>
            <a:r>
              <a:rPr lang="en-GB" dirty="0"/>
              <a:t>When conducting a risk assessment it is always good to do so with all those that are involved in the process for example the manager of the event, the employee who will be conducting the task.</a:t>
            </a:r>
          </a:p>
          <a:p>
            <a:r>
              <a:rPr lang="en-GB" dirty="0"/>
              <a:t>Your student Union Rep, they can assist you with any questions you may have on completing the risk assessment.</a:t>
            </a:r>
          </a:p>
          <a:p>
            <a:r>
              <a:rPr lang="en-GB" dirty="0"/>
              <a:t>The safety team if you have any concerns or questions and require advice please email </a:t>
            </a:r>
            <a:r>
              <a:rPr lang="en-GB" dirty="0">
                <a:hlinkClick r:id="rId2"/>
              </a:rPr>
              <a:t>safetyoffice@city.ac.uk</a:t>
            </a:r>
            <a:r>
              <a:rPr lang="en-GB" dirty="0"/>
              <a:t> and one of the safety team will be in contact and offer assistance.</a:t>
            </a:r>
          </a:p>
          <a:p>
            <a:pPr marL="0" indent="0">
              <a:buNone/>
            </a:pPr>
            <a:endParaRPr lang="en-GB" dirty="0"/>
          </a:p>
        </p:txBody>
      </p:sp>
    </p:spTree>
    <p:extLst>
      <p:ext uri="{BB962C8B-B14F-4D97-AF65-F5344CB8AC3E}">
        <p14:creationId xmlns:p14="http://schemas.microsoft.com/office/powerpoint/2010/main" val="184666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69D6-72AE-0293-E160-42A37DA2B9BB}"/>
              </a:ext>
            </a:extLst>
          </p:cNvPr>
          <p:cNvSpPr>
            <a:spLocks noGrp="1"/>
          </p:cNvSpPr>
          <p:nvPr>
            <p:ph type="title"/>
          </p:nvPr>
        </p:nvSpPr>
        <p:spPr/>
        <p:txBody>
          <a:bodyPr/>
          <a:lstStyle/>
          <a:p>
            <a:pPr algn="ctr"/>
            <a:r>
              <a:rPr lang="en-GB" sz="4400" b="1" u="sng" dirty="0">
                <a:effectLst>
                  <a:outerShdw blurRad="38100" dist="38100" dir="2700000" algn="tl">
                    <a:srgbClr val="C0C0C0"/>
                  </a:outerShdw>
                </a:effectLst>
              </a:rPr>
              <a:t>Thank you for attending</a:t>
            </a:r>
            <a:br>
              <a:rPr lang="en-GB" sz="4400" b="1" dirty="0">
                <a:solidFill>
                  <a:schemeClr val="hlink"/>
                </a:solidFill>
                <a:effectLst>
                  <a:outerShdw blurRad="38100" dist="38100" dir="2700000" algn="tl">
                    <a:srgbClr val="C0C0C0"/>
                  </a:outerShdw>
                </a:effectLst>
              </a:rPr>
            </a:br>
            <a:endParaRPr lang="en-GB" dirty="0"/>
          </a:p>
        </p:txBody>
      </p:sp>
      <p:pic>
        <p:nvPicPr>
          <p:cNvPr id="4" name="Picture 3" descr="PE01832_">
            <a:extLst>
              <a:ext uri="{FF2B5EF4-FFF2-40B4-BE49-F238E27FC236}">
                <a16:creationId xmlns:a16="http://schemas.microsoft.com/office/drawing/2014/main" id="{CBEBDE4A-9E1A-632D-C650-814A83ED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733" y="1185334"/>
            <a:ext cx="4632855" cy="511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66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54AD-7C8B-C3BC-2539-FC5E1D31FA26}"/>
              </a:ext>
            </a:extLst>
          </p:cNvPr>
          <p:cNvSpPr>
            <a:spLocks noGrp="1"/>
          </p:cNvSpPr>
          <p:nvPr>
            <p:ph type="title"/>
          </p:nvPr>
        </p:nvSpPr>
        <p:spPr/>
        <p:txBody>
          <a:bodyPr/>
          <a:lstStyle/>
          <a:p>
            <a:pPr algn="ctr"/>
            <a:r>
              <a:rPr lang="en-GB" b="1" dirty="0"/>
              <a:t>Aims of this course</a:t>
            </a:r>
          </a:p>
        </p:txBody>
      </p:sp>
      <p:sp>
        <p:nvSpPr>
          <p:cNvPr id="3" name="Content Placeholder 2">
            <a:extLst>
              <a:ext uri="{FF2B5EF4-FFF2-40B4-BE49-F238E27FC236}">
                <a16:creationId xmlns:a16="http://schemas.microsoft.com/office/drawing/2014/main" id="{00078ED4-91BB-9A44-200C-0FB711588D48}"/>
              </a:ext>
            </a:extLst>
          </p:cNvPr>
          <p:cNvSpPr>
            <a:spLocks noGrp="1"/>
          </p:cNvSpPr>
          <p:nvPr>
            <p:ph idx="1"/>
          </p:nvPr>
        </p:nvSpPr>
        <p:spPr>
          <a:xfrm>
            <a:off x="838200" y="1825625"/>
            <a:ext cx="10515600" cy="2595300"/>
          </a:xfrm>
        </p:spPr>
        <p:txBody>
          <a:bodyPr/>
          <a:lstStyle/>
          <a:p>
            <a:pPr marL="0" indent="0">
              <a:buNone/>
            </a:pPr>
            <a:r>
              <a:rPr lang="en-GB" dirty="0"/>
              <a:t>To provide those attending with sufficient knowledge of:-</a:t>
            </a:r>
          </a:p>
          <a:p>
            <a:r>
              <a:rPr lang="en-GB" dirty="0"/>
              <a:t>The legal requirements for risk assessments.</a:t>
            </a:r>
          </a:p>
          <a:p>
            <a:r>
              <a:rPr lang="en-GB" dirty="0"/>
              <a:t>The risk assessment process.</a:t>
            </a:r>
          </a:p>
          <a:p>
            <a:r>
              <a:rPr lang="en-GB" dirty="0"/>
              <a:t>The</a:t>
            </a:r>
            <a:r>
              <a:rPr lang="en-GB" dirty="0">
                <a:solidFill>
                  <a:srgbClr val="FF0000"/>
                </a:solidFill>
              </a:rPr>
              <a:t> </a:t>
            </a:r>
            <a:r>
              <a:rPr lang="en-GB" dirty="0"/>
              <a:t>knowledge required to carry out an assessment and identify appropriate control measures.</a:t>
            </a:r>
          </a:p>
          <a:p>
            <a:endParaRPr lang="en-GB" dirty="0"/>
          </a:p>
        </p:txBody>
      </p:sp>
      <p:pic>
        <p:nvPicPr>
          <p:cNvPr id="2050" name="Picture 2" descr="O relatório... Eu avisei amigavelmente 😘💋🍭 | Fotos de emojis, Emoticons ...">
            <a:extLst>
              <a:ext uri="{FF2B5EF4-FFF2-40B4-BE49-F238E27FC236}">
                <a16:creationId xmlns:a16="http://schemas.microsoft.com/office/drawing/2014/main" id="{D1CC515F-0A12-6713-BBF1-71922EE62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46091"/>
            <a:ext cx="2429123" cy="251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7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C3B5-6014-988C-007C-A799B03AD8FE}"/>
              </a:ext>
            </a:extLst>
          </p:cNvPr>
          <p:cNvSpPr>
            <a:spLocks noGrp="1"/>
          </p:cNvSpPr>
          <p:nvPr>
            <p:ph type="title"/>
          </p:nvPr>
        </p:nvSpPr>
        <p:spPr/>
        <p:txBody>
          <a:bodyPr/>
          <a:lstStyle/>
          <a:p>
            <a:pPr algn="ctr"/>
            <a:r>
              <a:rPr lang="en-GB" dirty="0"/>
              <a:t> </a:t>
            </a:r>
            <a:r>
              <a:rPr lang="en-GB" b="1" dirty="0"/>
              <a:t>We have a legal obligation </a:t>
            </a:r>
          </a:p>
        </p:txBody>
      </p:sp>
      <p:sp>
        <p:nvSpPr>
          <p:cNvPr id="3" name="Content Placeholder 2">
            <a:extLst>
              <a:ext uri="{FF2B5EF4-FFF2-40B4-BE49-F238E27FC236}">
                <a16:creationId xmlns:a16="http://schemas.microsoft.com/office/drawing/2014/main" id="{60773870-4791-9054-CE96-E45972D02D38}"/>
              </a:ext>
            </a:extLst>
          </p:cNvPr>
          <p:cNvSpPr>
            <a:spLocks noGrp="1"/>
          </p:cNvSpPr>
          <p:nvPr>
            <p:ph idx="1"/>
          </p:nvPr>
        </p:nvSpPr>
        <p:spPr>
          <a:xfrm>
            <a:off x="978010" y="1825625"/>
            <a:ext cx="10375790" cy="4360490"/>
          </a:xfrm>
        </p:spPr>
        <p:txBody>
          <a:bodyPr>
            <a:normAutofit/>
          </a:bodyPr>
          <a:lstStyle/>
          <a:p>
            <a:r>
              <a:rPr lang="en-GB" dirty="0"/>
              <a:t>Under the Health &amp; Safety at Work Act 1974 and The Management of Health and Safety at Work Regulations 1999 we have several obligations, but in layman's terms we need to ensure that anything we do is as safe as possible for anyone that could come into contact with what we are doing.</a:t>
            </a:r>
          </a:p>
          <a:p>
            <a:r>
              <a:rPr lang="en-GB" dirty="0"/>
              <a:t>We do this by conducting a risk assessment on the task we are conducting.</a:t>
            </a:r>
          </a:p>
          <a:p>
            <a:pPr marL="0" indent="0">
              <a:buNone/>
            </a:pPr>
            <a:r>
              <a:rPr lang="en-GB" dirty="0"/>
              <a:t>How do we do a risk assessment I hear you ask </a:t>
            </a:r>
          </a:p>
          <a:p>
            <a:pPr marL="0" indent="0">
              <a:buNone/>
            </a:pPr>
            <a:endParaRPr lang="en-GB" dirty="0"/>
          </a:p>
        </p:txBody>
      </p:sp>
      <p:pic>
        <p:nvPicPr>
          <p:cNvPr id="3076" name="Picture 4" descr="Shrug Emoji Stock Photos, Pictures &amp; Royalty-Free Images - iStock">
            <a:extLst>
              <a:ext uri="{FF2B5EF4-FFF2-40B4-BE49-F238E27FC236}">
                <a16:creationId xmlns:a16="http://schemas.microsoft.com/office/drawing/2014/main" id="{38584B16-EFB7-5E39-FA59-5D9D4937C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432">
            <a:off x="8134185" y="4421040"/>
            <a:ext cx="2323603" cy="201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5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63BD-0F92-353C-8B03-9EE2551A432A}"/>
              </a:ext>
            </a:extLst>
          </p:cNvPr>
          <p:cNvSpPr>
            <a:spLocks noGrp="1"/>
          </p:cNvSpPr>
          <p:nvPr>
            <p:ph type="title"/>
          </p:nvPr>
        </p:nvSpPr>
        <p:spPr/>
        <p:txBody>
          <a:bodyPr/>
          <a:lstStyle/>
          <a:p>
            <a:pPr algn="ctr"/>
            <a:r>
              <a:rPr lang="en-US" sz="4400" b="1" dirty="0">
                <a:latin typeface="Arial" panose="020B0604020202020204" pitchFamily="34" charset="0"/>
                <a:cs typeface="Arial" panose="020B0604020202020204" pitchFamily="34" charset="0"/>
              </a:rPr>
              <a:t>The 5 steps to a Risk Assessment</a:t>
            </a:r>
            <a:br>
              <a:rPr lang="en-US" sz="4400" b="1"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8A645840-0DD9-B494-BE26-E0859D63D822}"/>
              </a:ext>
            </a:extLst>
          </p:cNvPr>
          <p:cNvSpPr>
            <a:spLocks noGrp="1"/>
          </p:cNvSpPr>
          <p:nvPr>
            <p:ph idx="1"/>
          </p:nvPr>
        </p:nvSpPr>
        <p:spPr/>
        <p:txBody>
          <a:bodyPr/>
          <a:lstStyle/>
          <a:p>
            <a:pPr marL="514350" indent="-514350">
              <a:buClr>
                <a:srgbClr val="7030A0"/>
              </a:buClr>
              <a:buAutoNum type="arabicParenR"/>
            </a:pPr>
            <a:r>
              <a:rPr lang="en-US" dirty="0">
                <a:latin typeface="Arial" panose="020B0604020202020204" pitchFamily="34" charset="0"/>
                <a:cs typeface="Arial" panose="020B0604020202020204" pitchFamily="34" charset="0"/>
              </a:rPr>
              <a:t>Identify all significant hazards.</a:t>
            </a:r>
          </a:p>
          <a:p>
            <a:pPr marL="514350" indent="-514350">
              <a:buClr>
                <a:srgbClr val="7030A0"/>
              </a:buClr>
              <a:buAutoNum type="arabicParenR"/>
            </a:pPr>
            <a:r>
              <a:rPr lang="en-US" dirty="0">
                <a:latin typeface="Arial" panose="020B0604020202020204" pitchFamily="34" charset="0"/>
                <a:cs typeface="Arial" panose="020B0604020202020204" pitchFamily="34" charset="0"/>
              </a:rPr>
              <a:t>Decide who may be harmed and how.</a:t>
            </a:r>
          </a:p>
          <a:p>
            <a:pPr marL="514350" indent="-514350">
              <a:buClr>
                <a:srgbClr val="7030A0"/>
              </a:buClr>
              <a:buAutoNum type="arabicParenR"/>
            </a:pPr>
            <a:r>
              <a:rPr lang="en-US" dirty="0">
                <a:latin typeface="Arial" panose="020B0604020202020204" pitchFamily="34" charset="0"/>
                <a:cs typeface="Arial" panose="020B0604020202020204" pitchFamily="34" charset="0"/>
              </a:rPr>
              <a:t>Evaluate the risk, decide if existing safety precautions are suitable and sufficient or if further control measures need to be implemented to prevent harm.</a:t>
            </a:r>
          </a:p>
          <a:p>
            <a:pPr marL="514350" indent="-514350">
              <a:buClr>
                <a:srgbClr val="7030A0"/>
              </a:buClr>
              <a:buAutoNum type="arabicParenR"/>
            </a:pPr>
            <a:r>
              <a:rPr lang="en-US" dirty="0">
                <a:latin typeface="Arial" panose="020B0604020202020204" pitchFamily="34" charset="0"/>
                <a:cs typeface="Arial" panose="020B0604020202020204" pitchFamily="34" charset="0"/>
              </a:rPr>
              <a:t>Record your findings.</a:t>
            </a:r>
          </a:p>
          <a:p>
            <a:pPr marL="514350" indent="-514350">
              <a:buClr>
                <a:srgbClr val="7030A0"/>
              </a:buClr>
              <a:buAutoNum type="arabicParenR"/>
            </a:pPr>
            <a:r>
              <a:rPr lang="en-US" dirty="0">
                <a:latin typeface="Arial" panose="020B0604020202020204" pitchFamily="34" charset="0"/>
                <a:cs typeface="Arial" panose="020B0604020202020204" pitchFamily="34" charset="0"/>
              </a:rPr>
              <a:t>Review and revise regularly or when a significant incident or change occurs.</a:t>
            </a:r>
          </a:p>
          <a:p>
            <a:endParaRPr lang="en-GB" dirty="0"/>
          </a:p>
        </p:txBody>
      </p:sp>
    </p:spTree>
    <p:extLst>
      <p:ext uri="{BB962C8B-B14F-4D97-AF65-F5344CB8AC3E}">
        <p14:creationId xmlns:p14="http://schemas.microsoft.com/office/powerpoint/2010/main" val="83422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8D62-A7EF-1800-0A59-417C9DB93AD8}"/>
              </a:ext>
            </a:extLst>
          </p:cNvPr>
          <p:cNvSpPr>
            <a:spLocks noGrp="1"/>
          </p:cNvSpPr>
          <p:nvPr>
            <p:ph type="title"/>
          </p:nvPr>
        </p:nvSpPr>
        <p:spPr>
          <a:xfrm>
            <a:off x="838200" y="349858"/>
            <a:ext cx="10515600" cy="1097280"/>
          </a:xfrm>
        </p:spPr>
        <p:txBody>
          <a:bodyPr>
            <a:normAutofit fontScale="90000"/>
          </a:bodyPr>
          <a:lstStyle/>
          <a:p>
            <a:pPr algn="ctr"/>
            <a:r>
              <a:rPr lang="en-US" dirty="0">
                <a:latin typeface="Arial" panose="020B0604020202020204" pitchFamily="34" charset="0"/>
                <a:cs typeface="Arial" panose="020B0604020202020204" pitchFamily="34" charset="0"/>
              </a:rPr>
              <a:t>Step 1</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Identify all significant hazards.</a:t>
            </a:r>
            <a:br>
              <a:rPr lang="en-US"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DA224107-89D5-63BB-F88B-2BA93E834DD2}"/>
              </a:ext>
            </a:extLst>
          </p:cNvPr>
          <p:cNvSpPr>
            <a:spLocks noGrp="1"/>
          </p:cNvSpPr>
          <p:nvPr>
            <p:ph idx="1"/>
          </p:nvPr>
        </p:nvSpPr>
        <p:spPr/>
        <p:txBody>
          <a:bodyPr/>
          <a:lstStyle/>
          <a:p>
            <a:pPr marL="0" indent="0" algn="ctr">
              <a:buNone/>
            </a:pPr>
            <a:r>
              <a:rPr lang="en-GB" dirty="0"/>
              <a:t>A ‘HAZARD’ is something with the potential to cause harm.</a:t>
            </a:r>
          </a:p>
          <a:p>
            <a:pPr marL="0" indent="0" algn="ctr">
              <a:buNone/>
            </a:pPr>
            <a:r>
              <a:rPr lang="en-GB" dirty="0"/>
              <a:t>(this includes articles, substances, machinery, work methods, environment and other aspects).</a:t>
            </a:r>
          </a:p>
          <a:p>
            <a:pPr marL="0" indent="0">
              <a:buNone/>
            </a:pPr>
            <a:r>
              <a:rPr lang="en-GB" dirty="0"/>
              <a:t>Here are some examples of Hazards:-</a:t>
            </a:r>
          </a:p>
          <a:p>
            <a:pPr marL="514350" indent="-514350">
              <a:buAutoNum type="arabicParenR"/>
            </a:pPr>
            <a:r>
              <a:rPr lang="en-GB" dirty="0"/>
              <a:t>Fire.</a:t>
            </a:r>
          </a:p>
          <a:p>
            <a:pPr marL="514350" indent="-514350">
              <a:buAutoNum type="arabicParenR"/>
            </a:pPr>
            <a:r>
              <a:rPr lang="en-GB" dirty="0"/>
              <a:t>Slips, trips, falls.</a:t>
            </a:r>
          </a:p>
          <a:p>
            <a:pPr marL="514350" indent="-514350">
              <a:buAutoNum type="arabicParenR"/>
            </a:pPr>
            <a:r>
              <a:rPr lang="en-GB" dirty="0"/>
              <a:t>Working at height.</a:t>
            </a:r>
          </a:p>
          <a:p>
            <a:pPr marL="514350" indent="-514350">
              <a:buAutoNum type="arabicParenR"/>
            </a:pPr>
            <a:r>
              <a:rPr lang="en-GB" dirty="0"/>
              <a:t>Working alone.</a:t>
            </a:r>
          </a:p>
          <a:p>
            <a:pPr marL="0" indent="0">
              <a:buNone/>
            </a:pPr>
            <a:endParaRPr lang="en-GB" dirty="0"/>
          </a:p>
        </p:txBody>
      </p:sp>
    </p:spTree>
    <p:extLst>
      <p:ext uri="{BB962C8B-B14F-4D97-AF65-F5344CB8AC3E}">
        <p14:creationId xmlns:p14="http://schemas.microsoft.com/office/powerpoint/2010/main" val="175630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70AB-EE26-E823-458C-0DA89BF6DC5F}"/>
              </a:ext>
            </a:extLst>
          </p:cNvPr>
          <p:cNvSpPr>
            <a:spLocks noGrp="1"/>
          </p:cNvSpPr>
          <p:nvPr>
            <p:ph type="title"/>
          </p:nvPr>
        </p:nvSpPr>
        <p:spPr/>
        <p:txBody>
          <a:bodyPr/>
          <a:lstStyle/>
          <a:p>
            <a:pPr algn="ctr"/>
            <a:r>
              <a:rPr lang="en-GB" dirty="0"/>
              <a:t>STEP 1 (Hazards) continued</a:t>
            </a:r>
          </a:p>
        </p:txBody>
      </p:sp>
      <p:sp>
        <p:nvSpPr>
          <p:cNvPr id="3" name="Content Placeholder 2">
            <a:extLst>
              <a:ext uri="{FF2B5EF4-FFF2-40B4-BE49-F238E27FC236}">
                <a16:creationId xmlns:a16="http://schemas.microsoft.com/office/drawing/2014/main" id="{D540EABA-4024-9015-FAD6-141D9E9F4EE6}"/>
              </a:ext>
            </a:extLst>
          </p:cNvPr>
          <p:cNvSpPr>
            <a:spLocks noGrp="1"/>
          </p:cNvSpPr>
          <p:nvPr>
            <p:ph idx="1"/>
          </p:nvPr>
        </p:nvSpPr>
        <p:spPr/>
        <p:txBody>
          <a:bodyPr/>
          <a:lstStyle/>
          <a:p>
            <a:pPr marL="0" indent="0">
              <a:buNone/>
            </a:pPr>
            <a:r>
              <a:rPr lang="en-GB" dirty="0"/>
              <a:t>For any event that you intend to run you ‘must’ do everything foreseeable to identify the possible hazards that could cause harm.</a:t>
            </a:r>
          </a:p>
          <a:p>
            <a:pPr marL="0" indent="0">
              <a:buNone/>
            </a:pPr>
            <a:r>
              <a:rPr lang="en-GB" dirty="0"/>
              <a:t>Work your way through what the event entails for example a disco with alcohol and smoke machines may have the same hazards as most events such as Fire and slips, trips and falls but what specific hazards could there be to such an event some examples.</a:t>
            </a:r>
          </a:p>
          <a:p>
            <a:r>
              <a:rPr lang="en-GB" dirty="0"/>
              <a:t>Alcohol= possible aggressive behaviour or Alcohol poisoning.</a:t>
            </a:r>
          </a:p>
          <a:p>
            <a:r>
              <a:rPr lang="en-GB" dirty="0"/>
              <a:t>Smoke machine = potential to trigger breathing issues if someone has an underlying medical condition.</a:t>
            </a:r>
          </a:p>
          <a:p>
            <a:pPr marL="0" indent="0">
              <a:buNone/>
            </a:pPr>
            <a:endParaRPr lang="en-GB" dirty="0"/>
          </a:p>
        </p:txBody>
      </p:sp>
    </p:spTree>
    <p:extLst>
      <p:ext uri="{BB962C8B-B14F-4D97-AF65-F5344CB8AC3E}">
        <p14:creationId xmlns:p14="http://schemas.microsoft.com/office/powerpoint/2010/main" val="379070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4DE-E575-782B-DBD9-453B3B9A6FB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 Decide who may be harmed and how.</a:t>
            </a:r>
            <a:br>
              <a:rPr lang="en-US"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5FAEC485-8F81-7933-845F-E0FD3695B1D8}"/>
              </a:ext>
            </a:extLst>
          </p:cNvPr>
          <p:cNvSpPr>
            <a:spLocks noGrp="1"/>
          </p:cNvSpPr>
          <p:nvPr>
            <p:ph idx="1"/>
          </p:nvPr>
        </p:nvSpPr>
        <p:spPr>
          <a:xfrm>
            <a:off x="838200" y="1152939"/>
            <a:ext cx="10515600" cy="5024024"/>
          </a:xfrm>
        </p:spPr>
        <p:txBody>
          <a:bodyPr/>
          <a:lstStyle/>
          <a:p>
            <a:pPr marL="0" indent="0">
              <a:buNone/>
            </a:pPr>
            <a:r>
              <a:rPr lang="en-GB" dirty="0"/>
              <a:t>When an event is put on its not just the staff that could be harmed a range of other people could be harmed and we need to identify who.</a:t>
            </a:r>
          </a:p>
          <a:p>
            <a:pPr marL="0" indent="0">
              <a:buNone/>
            </a:pPr>
            <a:r>
              <a:rPr lang="en-GB" dirty="0"/>
              <a:t>For example:</a:t>
            </a:r>
          </a:p>
          <a:p>
            <a:pPr marL="0" indent="0">
              <a:buNone/>
            </a:pPr>
            <a:r>
              <a:rPr lang="en-GB" b="1" dirty="0"/>
              <a:t> Visitors                 Contractors     Neighbours                 Students</a:t>
            </a:r>
          </a:p>
          <a:p>
            <a:pPr marL="0" indent="0">
              <a:buNone/>
            </a:pPr>
            <a:r>
              <a:rPr lang="en-GB" dirty="0"/>
              <a:t>                                                                                           </a:t>
            </a:r>
          </a:p>
          <a:p>
            <a:pPr marL="0" indent="0">
              <a:buNone/>
            </a:pPr>
            <a:r>
              <a:rPr lang="en-GB" dirty="0"/>
              <a:t>                                                                         </a:t>
            </a:r>
          </a:p>
          <a:p>
            <a:pPr marL="0" indent="0">
              <a:buNone/>
            </a:pPr>
            <a:r>
              <a:rPr lang="en-GB" b="1" dirty="0"/>
              <a:t>                                                                           </a:t>
            </a:r>
          </a:p>
        </p:txBody>
      </p:sp>
      <p:pic>
        <p:nvPicPr>
          <p:cNvPr id="4" name="Picture 2" descr="Visitor - definition and meaning with pictures | Picture Dictionary &amp; Books">
            <a:extLst>
              <a:ext uri="{FF2B5EF4-FFF2-40B4-BE49-F238E27FC236}">
                <a16:creationId xmlns:a16="http://schemas.microsoft.com/office/drawing/2014/main" id="{7EFCE525-2D4C-B71E-FA09-7A7FEAB71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27" y="3077927"/>
            <a:ext cx="2788297" cy="11201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nstruction Clipart General Contractor - Contractor Cartoon , Free ...">
            <a:extLst>
              <a:ext uri="{FF2B5EF4-FFF2-40B4-BE49-F238E27FC236}">
                <a16:creationId xmlns:a16="http://schemas.microsoft.com/office/drawing/2014/main" id="{11A61382-AF57-724A-DFAE-49C2794BD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97" y="3045083"/>
            <a:ext cx="1377175" cy="2306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4 Ways To Have a Good Relationship With Your Neighbors">
            <a:extLst>
              <a:ext uri="{FF2B5EF4-FFF2-40B4-BE49-F238E27FC236}">
                <a16:creationId xmlns:a16="http://schemas.microsoft.com/office/drawing/2014/main" id="{E19EEA0A-6C41-9D00-398A-3B012E6ED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969" y="3045083"/>
            <a:ext cx="3290316" cy="21945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unny Emoji Faces, Funny Emoticons, Smileys, Graduation Cap Images ...">
            <a:extLst>
              <a:ext uri="{FF2B5EF4-FFF2-40B4-BE49-F238E27FC236}">
                <a16:creationId xmlns:a16="http://schemas.microsoft.com/office/drawing/2014/main" id="{D564C4AB-468B-275B-69CB-82E2196C9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3127" y="3045083"/>
            <a:ext cx="2432843" cy="249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6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07B8-C0E3-6023-AA2A-837947205E69}"/>
              </a:ext>
            </a:extLst>
          </p:cNvPr>
          <p:cNvSpPr>
            <a:spLocks noGrp="1"/>
          </p:cNvSpPr>
          <p:nvPr>
            <p:ph type="title"/>
          </p:nvPr>
        </p:nvSpPr>
        <p:spPr/>
        <p:txBody>
          <a:bodyPr>
            <a:normAutofit fontScale="90000"/>
          </a:bodyPr>
          <a:lstStyle/>
          <a:p>
            <a:pPr algn="ctr"/>
            <a:br>
              <a:rPr lang="en-US" sz="3100" dirty="0">
                <a:latin typeface="Arial" panose="020B0604020202020204" pitchFamily="34" charset="0"/>
                <a:cs typeface="Arial" panose="020B0604020202020204" pitchFamily="34" charset="0"/>
              </a:rPr>
            </a:b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Evaluate the risk</a:t>
            </a:r>
            <a:br>
              <a:rPr lang="en-US" sz="31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16DFB8DA-F844-C1CF-77BA-2751428B40FC}"/>
              </a:ext>
            </a:extLst>
          </p:cNvPr>
          <p:cNvSpPr>
            <a:spLocks noGrp="1"/>
          </p:cNvSpPr>
          <p:nvPr>
            <p:ph idx="1"/>
          </p:nvPr>
        </p:nvSpPr>
        <p:spPr/>
        <p:txBody>
          <a:bodyPr/>
          <a:lstStyle/>
          <a:p>
            <a:r>
              <a:rPr lang="en-GB" dirty="0"/>
              <a:t>Always start by thinking do we actually need to do this, or do we really need to use this for example:- Bleach is a hazard so if the task is cleaning, can we eliminate the bleach for something else just as good but not as hazardous.</a:t>
            </a:r>
          </a:p>
          <a:p>
            <a:r>
              <a:rPr lang="en-GB" dirty="0"/>
              <a:t>How dangerous is the Hazard for example:- Bleach in a bottle with a child proof lid stored in a cupboard with limited access poses little risk of harm. But the same bottle of bleach open unsupervised on the floor in a room with a small child unsupervised poses a large risk.</a:t>
            </a:r>
          </a:p>
          <a:p>
            <a:r>
              <a:rPr lang="en-GB" dirty="0"/>
              <a:t> A hazards risk depends on how it is used, stored etc… it is key you think about this when writing a risk assessment.</a:t>
            </a:r>
          </a:p>
        </p:txBody>
      </p:sp>
    </p:spTree>
    <p:extLst>
      <p:ext uri="{BB962C8B-B14F-4D97-AF65-F5344CB8AC3E}">
        <p14:creationId xmlns:p14="http://schemas.microsoft.com/office/powerpoint/2010/main" val="297455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42D6-994E-7579-803D-1931C51E6963}"/>
              </a:ext>
            </a:extLst>
          </p:cNvPr>
          <p:cNvSpPr>
            <a:spLocks noGrp="1"/>
          </p:cNvSpPr>
          <p:nvPr>
            <p:ph type="title"/>
          </p:nvPr>
        </p:nvSpPr>
        <p:spPr/>
        <p:txBody>
          <a:bodyPr/>
          <a:lstStyle/>
          <a:p>
            <a:pPr algn="ctr"/>
            <a:r>
              <a:rPr lang="en-US" sz="4400" dirty="0">
                <a:latin typeface="Arial" panose="020B0604020202020204" pitchFamily="34" charset="0"/>
                <a:cs typeface="Arial" panose="020B0604020202020204" pitchFamily="34" charset="0"/>
              </a:rPr>
              <a:t>Evaluate the risk (continued)</a:t>
            </a:r>
            <a:endParaRPr lang="en-GB" dirty="0"/>
          </a:p>
        </p:txBody>
      </p:sp>
      <p:sp>
        <p:nvSpPr>
          <p:cNvPr id="3" name="Content Placeholder 2">
            <a:extLst>
              <a:ext uri="{FF2B5EF4-FFF2-40B4-BE49-F238E27FC236}">
                <a16:creationId xmlns:a16="http://schemas.microsoft.com/office/drawing/2014/main" id="{5B63293D-DF13-D1E7-C477-D1FD318503C9}"/>
              </a:ext>
            </a:extLst>
          </p:cNvPr>
          <p:cNvSpPr>
            <a:spLocks noGrp="1"/>
          </p:cNvSpPr>
          <p:nvPr>
            <p:ph idx="1"/>
          </p:nvPr>
        </p:nvSpPr>
        <p:spPr/>
        <p:txBody>
          <a:bodyPr>
            <a:normAutofit fontScale="77500" lnSpcReduction="20000"/>
          </a:bodyPr>
          <a:lstStyle/>
          <a:p>
            <a:pPr marL="0" indent="0">
              <a:buNone/>
            </a:pPr>
            <a:r>
              <a:rPr lang="en-GB" dirty="0"/>
              <a:t>We must always consider what measures we can put in place to make the task as safe as possible remember:-</a:t>
            </a:r>
          </a:p>
          <a:p>
            <a:pPr marL="0" indent="0">
              <a:buNone/>
            </a:pPr>
            <a:r>
              <a:rPr lang="en-GB" dirty="0"/>
              <a:t>E – Eliminate the Hazard (if we can use something equally as good but safer then do so)</a:t>
            </a:r>
          </a:p>
          <a:p>
            <a:pPr marL="0" indent="0">
              <a:buNone/>
            </a:pPr>
            <a:r>
              <a:rPr lang="en-GB" dirty="0"/>
              <a:t>R – Reduce the Hazard (if we have a task where we use 50ml of bleach then don’t keep a 500ml bottle in situ).</a:t>
            </a:r>
          </a:p>
          <a:p>
            <a:pPr marL="0" indent="0">
              <a:buNone/>
            </a:pPr>
            <a:r>
              <a:rPr lang="en-GB" dirty="0"/>
              <a:t>I – Isolate the hazard from People (only give access to those doing the task and trained to do so safely)</a:t>
            </a:r>
          </a:p>
          <a:p>
            <a:pPr marL="0" indent="0">
              <a:buNone/>
            </a:pPr>
            <a:r>
              <a:rPr lang="en-GB" dirty="0"/>
              <a:t>C – Control (if we are working at height cordon off the area control the situation).</a:t>
            </a:r>
          </a:p>
          <a:p>
            <a:pPr marL="0" indent="0">
              <a:buNone/>
            </a:pPr>
            <a:r>
              <a:rPr lang="en-GB" dirty="0"/>
              <a:t>P – Provide Personnel Protective Equipment (after we have exhausted all the above measures look at suitable protective equipment to be used when completing the task).</a:t>
            </a:r>
          </a:p>
          <a:p>
            <a:pPr marL="0" indent="0">
              <a:buNone/>
            </a:pPr>
            <a:r>
              <a:rPr lang="en-GB" dirty="0"/>
              <a:t>D – Discipline + Training in the above (those conducting the task will need to be trained to do so safely this includes possibly writing a safe systems of work for the person to follow which is a step by step guide and if followed correctly will be the safest way to conduct the task).</a:t>
            </a:r>
          </a:p>
        </p:txBody>
      </p:sp>
    </p:spTree>
    <p:extLst>
      <p:ext uri="{BB962C8B-B14F-4D97-AF65-F5344CB8AC3E}">
        <p14:creationId xmlns:p14="http://schemas.microsoft.com/office/powerpoint/2010/main" val="3997567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2640180C94E14BA2422EE199C5A9B4" ma:contentTypeVersion="7" ma:contentTypeDescription="Create a new document." ma:contentTypeScope="" ma:versionID="2de54bf61be862876c7ed22df05cb695">
  <xsd:schema xmlns:xsd="http://www.w3.org/2001/XMLSchema" xmlns:xs="http://www.w3.org/2001/XMLSchema" xmlns:p="http://schemas.microsoft.com/office/2006/metadata/properties" xmlns:ns2="14c2cfe9-6074-42f2-a886-b2703f82d0bd" targetNamespace="http://schemas.microsoft.com/office/2006/metadata/properties" ma:root="true" ma:fieldsID="00e91f5f0d10c738d2603f1e769c9dc0" ns2:_="">
    <xsd:import namespace="14c2cfe9-6074-42f2-a886-b2703f82d0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2cfe9-6074-42f2-a886-b2703f82d0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31C7E6-334A-4776-8422-73D892DB116C}"/>
</file>

<file path=customXml/itemProps2.xml><?xml version="1.0" encoding="utf-8"?>
<ds:datastoreItem xmlns:ds="http://schemas.openxmlformats.org/officeDocument/2006/customXml" ds:itemID="{A561B054-335D-471D-B08D-B6DAEACB1016}"/>
</file>

<file path=customXml/itemProps3.xml><?xml version="1.0" encoding="utf-8"?>
<ds:datastoreItem xmlns:ds="http://schemas.openxmlformats.org/officeDocument/2006/customXml" ds:itemID="{A6004AB3-C5F3-466B-AC71-077DF2ECA3AF}"/>
</file>

<file path=docProps/app.xml><?xml version="1.0" encoding="utf-8"?>
<Properties xmlns="http://schemas.openxmlformats.org/officeDocument/2006/extended-properties" xmlns:vt="http://schemas.openxmlformats.org/officeDocument/2006/docPropsVTypes">
  <TotalTime>0</TotalTime>
  <Words>1207</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Risk Assessments (What are they, why do we need them, how do we do them) </vt:lpstr>
      <vt:lpstr>Aims of this course</vt:lpstr>
      <vt:lpstr> We have a legal obligation </vt:lpstr>
      <vt:lpstr>The 5 steps to a Risk Assessment </vt:lpstr>
      <vt:lpstr>Step 1 Identify all significant hazards. </vt:lpstr>
      <vt:lpstr>STEP 1 (Hazards) continued</vt:lpstr>
      <vt:lpstr>2) Decide who may be harmed and how. </vt:lpstr>
      <vt:lpstr>  Evaluate the risk  </vt:lpstr>
      <vt:lpstr>Evaluate the risk (continued)</vt:lpstr>
      <vt:lpstr>4) Record your findings. </vt:lpstr>
      <vt:lpstr>Risk Matrix</vt:lpstr>
      <vt:lpstr>What must be done when the risk assessment is completed.</vt:lpstr>
      <vt:lpstr> 5) Review and revise regularly or when a significant incident or change occurs. </vt:lpstr>
      <vt:lpstr>PPE (Personal Protective Equipment)</vt:lpstr>
      <vt:lpstr>Support</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Assessments (What are they, why do we need them, how do we do them)</dc:title>
  <dc:creator>Moore, Douglas</dc:creator>
  <cp:lastModifiedBy>Dare, Dami</cp:lastModifiedBy>
  <cp:revision>1</cp:revision>
  <dcterms:created xsi:type="dcterms:W3CDTF">2024-03-08T13:20:28Z</dcterms:created>
  <dcterms:modified xsi:type="dcterms:W3CDTF">2024-06-25T11:41:12Z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2024-03-08T15:48:48Z</vt:lpwstr>
  </property>
  <property fmtid="{D5CDD505-2E9C-101B-9397-08002B2CF9AE}" pid="4" name="MSIP_Label_06c24981-b6df-48f8-949b-0896357b9b03_Method">
    <vt:lpwstr>Standard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0c15173d-bfb2-4ca8-9e67-dbf60168a92f</vt:lpwstr>
  </property>
  <property fmtid="{D5CDD505-2E9C-101B-9397-08002B2CF9AE}" pid="8" name="MSIP_Label_06c24981-b6df-48f8-949b-0896357b9b03_ContentBits">
    <vt:lpwstr>0</vt:lpwstr>
  </property>
  <property fmtid="{D5CDD505-2E9C-101B-9397-08002B2CF9AE}" pid="9" name="ContentTypeId">
    <vt:lpwstr>0x010100CF2640180C94E14BA2422EE199C5A9B4</vt:lpwstr>
  </property>
</Properties>
</file>