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57" r:id="rId5"/>
    <p:sldId id="258" r:id="rId6"/>
    <p:sldId id="259" r:id="rId7"/>
    <p:sldId id="260" r:id="rId8"/>
    <p:sldId id="263" r:id="rId9"/>
    <p:sldId id="265" r:id="rId10"/>
    <p:sldId id="274" r:id="rId11"/>
    <p:sldId id="276" r:id="rId12"/>
    <p:sldId id="266" r:id="rId13"/>
    <p:sldId id="267" r:id="rId14"/>
    <p:sldId id="268" r:id="rId15"/>
    <p:sldId id="269" r:id="rId16"/>
    <p:sldId id="270" r:id="rId17"/>
    <p:sldId id="271" r:id="rId18"/>
    <p:sldId id="275" r:id="rId19"/>
    <p:sldId id="272"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400"/>
    <a:srgbClr val="00C7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DE0DFF-12DC-B77C-970D-CC7252937D1A}" v="1880" dt="2024-12-18T14:07:38.4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nger, Ryan" userId="S::ryan.ginger@city.ac.uk::02a1e901-2559-46cc-ba75-122a18e306b1" providerId="AD" clId="Web-{094A0C1E-E9DA-2571-97DF-AF695F2E035A}"/>
    <pc:docChg chg="mod">
      <pc:chgData name="Ginger, Ryan" userId="S::ryan.ginger@city.ac.uk::02a1e901-2559-46cc-ba75-122a18e306b1" providerId="AD" clId="Web-{094A0C1E-E9DA-2571-97DF-AF695F2E035A}" dt="2024-12-18T14:54:52.715" v="0" actId="33475"/>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639BFA-4329-4BFE-BDC5-A96F00D31D50}" type="datetimeFigureOut">
              <a:t>12/18/2024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72579-26B4-47C5-A4A2-F11CD8C2A574}" type="slidenum">
              <a:t>‹#›</a:t>
            </a:fld>
            <a:endParaRPr lang="en-US"/>
          </a:p>
        </p:txBody>
      </p:sp>
    </p:spTree>
    <p:extLst>
      <p:ext uri="{BB962C8B-B14F-4D97-AF65-F5344CB8AC3E}">
        <p14:creationId xmlns:p14="http://schemas.microsoft.com/office/powerpoint/2010/main" val="7825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t>1</a:t>
            </a:fld>
            <a:endParaRPr lang="en-US"/>
          </a:p>
        </p:txBody>
      </p:sp>
    </p:spTree>
    <p:extLst>
      <p:ext uri="{BB962C8B-B14F-4D97-AF65-F5344CB8AC3E}">
        <p14:creationId xmlns:p14="http://schemas.microsoft.com/office/powerpoint/2010/main" val="1386228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10</a:t>
            </a:fld>
            <a:endParaRPr lang="en-US" dirty="0"/>
          </a:p>
        </p:txBody>
      </p:sp>
    </p:spTree>
    <p:extLst>
      <p:ext uri="{BB962C8B-B14F-4D97-AF65-F5344CB8AC3E}">
        <p14:creationId xmlns:p14="http://schemas.microsoft.com/office/powerpoint/2010/main" val="2402006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11</a:t>
            </a:fld>
            <a:endParaRPr lang="en-US" dirty="0"/>
          </a:p>
        </p:txBody>
      </p:sp>
    </p:spTree>
    <p:extLst>
      <p:ext uri="{BB962C8B-B14F-4D97-AF65-F5344CB8AC3E}">
        <p14:creationId xmlns:p14="http://schemas.microsoft.com/office/powerpoint/2010/main" val="4002347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12</a:t>
            </a:fld>
            <a:endParaRPr lang="en-US" dirty="0"/>
          </a:p>
        </p:txBody>
      </p:sp>
    </p:spTree>
    <p:extLst>
      <p:ext uri="{BB962C8B-B14F-4D97-AF65-F5344CB8AC3E}">
        <p14:creationId xmlns:p14="http://schemas.microsoft.com/office/powerpoint/2010/main" val="967958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13</a:t>
            </a:fld>
            <a:endParaRPr lang="en-US" dirty="0"/>
          </a:p>
        </p:txBody>
      </p:sp>
    </p:spTree>
    <p:extLst>
      <p:ext uri="{BB962C8B-B14F-4D97-AF65-F5344CB8AC3E}">
        <p14:creationId xmlns:p14="http://schemas.microsoft.com/office/powerpoint/2010/main" val="276294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14</a:t>
            </a:fld>
            <a:endParaRPr lang="en-US" dirty="0"/>
          </a:p>
        </p:txBody>
      </p:sp>
    </p:spTree>
    <p:extLst>
      <p:ext uri="{BB962C8B-B14F-4D97-AF65-F5344CB8AC3E}">
        <p14:creationId xmlns:p14="http://schemas.microsoft.com/office/powerpoint/2010/main" val="13566435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15</a:t>
            </a:fld>
            <a:endParaRPr lang="en-US" dirty="0"/>
          </a:p>
        </p:txBody>
      </p:sp>
    </p:spTree>
    <p:extLst>
      <p:ext uri="{BB962C8B-B14F-4D97-AF65-F5344CB8AC3E}">
        <p14:creationId xmlns:p14="http://schemas.microsoft.com/office/powerpoint/2010/main" val="28384655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t>16</a:t>
            </a:fld>
            <a:endParaRPr lang="en-US"/>
          </a:p>
        </p:txBody>
      </p:sp>
    </p:spTree>
    <p:extLst>
      <p:ext uri="{BB962C8B-B14F-4D97-AF65-F5344CB8AC3E}">
        <p14:creationId xmlns:p14="http://schemas.microsoft.com/office/powerpoint/2010/main" val="9953935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t>17</a:t>
            </a:fld>
            <a:endParaRPr lang="en-US"/>
          </a:p>
        </p:txBody>
      </p:sp>
    </p:spTree>
    <p:extLst>
      <p:ext uri="{BB962C8B-B14F-4D97-AF65-F5344CB8AC3E}">
        <p14:creationId xmlns:p14="http://schemas.microsoft.com/office/powerpoint/2010/main" val="2675415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2</a:t>
            </a:fld>
            <a:endParaRPr lang="en-US" dirty="0"/>
          </a:p>
        </p:txBody>
      </p:sp>
    </p:spTree>
    <p:extLst>
      <p:ext uri="{BB962C8B-B14F-4D97-AF65-F5344CB8AC3E}">
        <p14:creationId xmlns:p14="http://schemas.microsoft.com/office/powerpoint/2010/main" val="694874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3</a:t>
            </a:fld>
            <a:endParaRPr lang="en-US" dirty="0"/>
          </a:p>
        </p:txBody>
      </p:sp>
    </p:spTree>
    <p:extLst>
      <p:ext uri="{BB962C8B-B14F-4D97-AF65-F5344CB8AC3E}">
        <p14:creationId xmlns:p14="http://schemas.microsoft.com/office/powerpoint/2010/main" val="503672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4</a:t>
            </a:fld>
            <a:endParaRPr lang="en-US" dirty="0"/>
          </a:p>
        </p:txBody>
      </p:sp>
    </p:spTree>
    <p:extLst>
      <p:ext uri="{BB962C8B-B14F-4D97-AF65-F5344CB8AC3E}">
        <p14:creationId xmlns:p14="http://schemas.microsoft.com/office/powerpoint/2010/main" val="525567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5</a:t>
            </a:fld>
            <a:endParaRPr lang="en-US" dirty="0"/>
          </a:p>
        </p:txBody>
      </p:sp>
    </p:spTree>
    <p:extLst>
      <p:ext uri="{BB962C8B-B14F-4D97-AF65-F5344CB8AC3E}">
        <p14:creationId xmlns:p14="http://schemas.microsoft.com/office/powerpoint/2010/main" val="3162013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6</a:t>
            </a:fld>
            <a:endParaRPr lang="en-US" dirty="0"/>
          </a:p>
        </p:txBody>
      </p:sp>
    </p:spTree>
    <p:extLst>
      <p:ext uri="{BB962C8B-B14F-4D97-AF65-F5344CB8AC3E}">
        <p14:creationId xmlns:p14="http://schemas.microsoft.com/office/powerpoint/2010/main" val="3141796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7</a:t>
            </a:fld>
            <a:endParaRPr lang="en-US" dirty="0"/>
          </a:p>
        </p:txBody>
      </p:sp>
    </p:spTree>
    <p:extLst>
      <p:ext uri="{BB962C8B-B14F-4D97-AF65-F5344CB8AC3E}">
        <p14:creationId xmlns:p14="http://schemas.microsoft.com/office/powerpoint/2010/main" val="4205869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8</a:t>
            </a:fld>
            <a:endParaRPr lang="en-US" dirty="0"/>
          </a:p>
        </p:txBody>
      </p:sp>
    </p:spTree>
    <p:extLst>
      <p:ext uri="{BB962C8B-B14F-4D97-AF65-F5344CB8AC3E}">
        <p14:creationId xmlns:p14="http://schemas.microsoft.com/office/powerpoint/2010/main" val="1021565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3BE11E-6F3C-FB4A-84EB-5F6C1B182AE5}" type="slidenum">
              <a:rPr lang="en-US" smtClean="0"/>
              <a:pPr/>
              <a:t>9</a:t>
            </a:fld>
            <a:endParaRPr lang="en-US" dirty="0"/>
          </a:p>
        </p:txBody>
      </p:sp>
    </p:spTree>
    <p:extLst>
      <p:ext uri="{BB962C8B-B14F-4D97-AF65-F5344CB8AC3E}">
        <p14:creationId xmlns:p14="http://schemas.microsoft.com/office/powerpoint/2010/main" val="2925816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D3B69D97-D14C-735C-C2E5-64CDE229DAE8}"/>
              </a:ext>
            </a:extLst>
          </p:cNvPr>
          <p:cNvSpPr>
            <a:spLocks noGrp="1"/>
          </p:cNvSpPr>
          <p:nvPr>
            <p:ph type="pic" sz="quarter" idx="10"/>
          </p:nvPr>
        </p:nvSpPr>
        <p:spPr>
          <a:xfrm>
            <a:off x="6487205" y="390979"/>
            <a:ext cx="5332412" cy="5209721"/>
          </a:xfrm>
          <a:prstGeom prst="roundRect">
            <a:avLst>
              <a:gd name="adj" fmla="val 3538"/>
            </a:avLst>
          </a:prstGeom>
          <a:pattFill prst="lgCheck">
            <a:fgClr>
              <a:schemeClr val="bg2">
                <a:lumMod val="90000"/>
              </a:schemeClr>
            </a:fgClr>
            <a:bgClr>
              <a:schemeClr val="bg2">
                <a:lumMod val="75000"/>
              </a:schemeClr>
            </a:bgClr>
          </a:pattFill>
        </p:spPr>
        <p:txBody>
          <a:bodyPr anchor="ctr"/>
          <a:lstStyle>
            <a:lvl1pPr marL="0" indent="0" algn="ctr">
              <a:buNone/>
              <a:defRPr/>
            </a:lvl1pPr>
          </a:lstStyle>
          <a:p>
            <a:endParaRPr lang="en-US" dirty="0"/>
          </a:p>
        </p:txBody>
      </p:sp>
    </p:spTree>
    <p:extLst>
      <p:ext uri="{BB962C8B-B14F-4D97-AF65-F5344CB8AC3E}">
        <p14:creationId xmlns:p14="http://schemas.microsoft.com/office/powerpoint/2010/main" val="8537144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ro">
    <p:spTree>
      <p:nvGrpSpPr>
        <p:cNvPr id="1" name=""/>
        <p:cNvGrpSpPr/>
        <p:nvPr/>
      </p:nvGrpSpPr>
      <p:grpSpPr>
        <a:xfrm>
          <a:off x="0" y="0"/>
          <a:ext cx="0" cy="0"/>
          <a:chOff x="0" y="0"/>
          <a:chExt cx="0" cy="0"/>
        </a:xfrm>
      </p:grpSpPr>
      <p:sp>
        <p:nvSpPr>
          <p:cNvPr id="6" name="Picture Placeholder 3">
            <a:extLst>
              <a:ext uri="{FF2B5EF4-FFF2-40B4-BE49-F238E27FC236}">
                <a16:creationId xmlns:a16="http://schemas.microsoft.com/office/drawing/2014/main" id="{B2EEC312-7AD3-415C-348C-9EEA9301B57D}"/>
              </a:ext>
            </a:extLst>
          </p:cNvPr>
          <p:cNvSpPr>
            <a:spLocks noGrp="1"/>
          </p:cNvSpPr>
          <p:nvPr>
            <p:ph type="pic" sz="quarter" idx="10"/>
          </p:nvPr>
        </p:nvSpPr>
        <p:spPr>
          <a:xfrm>
            <a:off x="7943914" y="4142223"/>
            <a:ext cx="2718632" cy="1170625"/>
          </a:xfrm>
          <a:prstGeom prst="roundRect">
            <a:avLst>
              <a:gd name="adj" fmla="val 4248"/>
            </a:avLst>
          </a:prstGeom>
          <a:pattFill prst="lgCheck">
            <a:fgClr>
              <a:schemeClr val="bg2">
                <a:lumMod val="90000"/>
              </a:schemeClr>
            </a:fgClr>
            <a:bgClr>
              <a:schemeClr val="bg2">
                <a:lumMod val="75000"/>
              </a:schemeClr>
            </a:bgClr>
          </a:pattFill>
        </p:spPr>
        <p:txBody>
          <a:bodyPr anchor="ctr"/>
          <a:lstStyle>
            <a:lvl1pPr marL="0" indent="0" algn="ctr">
              <a:buNone/>
              <a:defRPr/>
            </a:lvl1pPr>
          </a:lstStyle>
          <a:p>
            <a:endParaRPr lang="en-US" dirty="0"/>
          </a:p>
        </p:txBody>
      </p:sp>
    </p:spTree>
    <p:extLst>
      <p:ext uri="{BB962C8B-B14F-4D97-AF65-F5344CB8AC3E}">
        <p14:creationId xmlns:p14="http://schemas.microsoft.com/office/powerpoint/2010/main" val="35133135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s>
</file>

<file path=ppt/slides/_rels/slide1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png"/><Relationship Id="rId7" Type="http://schemas.openxmlformats.org/officeDocument/2006/relationships/image" Target="../media/image13.svg"/><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11.sv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sv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citystudents.co.uk/pageassets/union/governance/policies/SU_External_Speakers_Policy_Approved_Oct22.pdf" TargetMode="External"/><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hyperlink" Target="https://www.citystudents.co.uk/community/groups/hub/" TargetMode="External"/><Relationship Id="rId5" Type="http://schemas.openxmlformats.org/officeDocument/2006/relationships/hyperlink" Target="https://www.citystudents.co.uk/pageassets/community/groups/hub/Societies_Handbook_2425_CLEAN.pdf" TargetMode="External"/><Relationship Id="rId4" Type="http://schemas.openxmlformats.org/officeDocument/2006/relationships/hyperlink" Target="https://www.city.ac.uk/__data/assets/pdf_file/0020/709121/Freedom_of_Speech_Code_website_2022_2023.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1941F1-2A85-A3E4-4621-2C608BDB7792}"/>
              </a:ext>
            </a:extLst>
          </p:cNvPr>
          <p:cNvSpPr txBox="1"/>
          <p:nvPr/>
        </p:nvSpPr>
        <p:spPr>
          <a:xfrm>
            <a:off x="460833" y="1338176"/>
            <a:ext cx="5478013" cy="1879874"/>
          </a:xfrm>
          <a:prstGeom prst="rect">
            <a:avLst/>
          </a:prstGeom>
          <a:noFill/>
        </p:spPr>
        <p:txBody>
          <a:bodyPr wrap="square" lIns="91440" tIns="45720" rIns="91440" bIns="45720" rtlCol="0" anchor="t">
            <a:spAutoFit/>
          </a:bodyPr>
          <a:lstStyle/>
          <a:p>
            <a:pPr>
              <a:lnSpc>
                <a:spcPct val="80000"/>
              </a:lnSpc>
            </a:pPr>
            <a:r>
              <a:rPr lang="en-US" sz="4800" b="1" dirty="0">
                <a:solidFill>
                  <a:schemeClr val="bg1">
                    <a:lumMod val="10000"/>
                  </a:schemeClr>
                </a:solidFill>
                <a:latin typeface="Apercu Pro Black"/>
              </a:rPr>
              <a:t>Navigating the</a:t>
            </a:r>
          </a:p>
          <a:p>
            <a:pPr>
              <a:lnSpc>
                <a:spcPct val="80000"/>
              </a:lnSpc>
            </a:pPr>
            <a:r>
              <a:rPr lang="en-US" sz="4800" b="1" dirty="0">
                <a:solidFill>
                  <a:schemeClr val="bg1">
                    <a:lumMod val="10000"/>
                  </a:schemeClr>
                </a:solidFill>
                <a:latin typeface="Apercu Pro Black"/>
              </a:rPr>
              <a:t>External Speakers </a:t>
            </a:r>
            <a:endParaRPr lang="en-US" sz="4800" dirty="0">
              <a:solidFill>
                <a:schemeClr val="bg1">
                  <a:lumMod val="10000"/>
                </a:schemeClr>
              </a:solidFill>
              <a:latin typeface="Aptos" panose="020B0004020202020204"/>
            </a:endParaRPr>
          </a:p>
          <a:p>
            <a:pPr>
              <a:lnSpc>
                <a:spcPct val="80000"/>
              </a:lnSpc>
            </a:pPr>
            <a:r>
              <a:rPr lang="en-US" sz="4800" b="1" dirty="0">
                <a:solidFill>
                  <a:schemeClr val="bg1">
                    <a:lumMod val="10000"/>
                  </a:schemeClr>
                </a:solidFill>
                <a:latin typeface="Apercu Pro Black"/>
              </a:rPr>
              <a:t>Process</a:t>
            </a:r>
          </a:p>
        </p:txBody>
      </p:sp>
      <p:cxnSp>
        <p:nvCxnSpPr>
          <p:cNvPr id="8" name="Straight Connector 7">
            <a:extLst>
              <a:ext uri="{FF2B5EF4-FFF2-40B4-BE49-F238E27FC236}">
                <a16:creationId xmlns:a16="http://schemas.microsoft.com/office/drawing/2014/main" id="{20BDDA6F-7F6F-4B08-05EC-0057C9BA9FF3}"/>
              </a:ext>
            </a:extLst>
          </p:cNvPr>
          <p:cNvCxnSpPr>
            <a:cxnSpLocks/>
          </p:cNvCxnSpPr>
          <p:nvPr/>
        </p:nvCxnSpPr>
        <p:spPr>
          <a:xfrm flipH="1">
            <a:off x="463557" y="5590551"/>
            <a:ext cx="5670503"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pic>
        <p:nvPicPr>
          <p:cNvPr id="36" name="Picture 35">
            <a:extLst>
              <a:ext uri="{FF2B5EF4-FFF2-40B4-BE49-F238E27FC236}">
                <a16:creationId xmlns:a16="http://schemas.microsoft.com/office/drawing/2014/main" id="{6FC6D4BB-AC37-45E5-F5D7-0367B0205E7C}"/>
              </a:ext>
            </a:extLst>
          </p:cNvPr>
          <p:cNvPicPr>
            <a:picLocks noChangeAspect="1"/>
          </p:cNvPicPr>
          <p:nvPr/>
        </p:nvPicPr>
        <p:blipFill>
          <a:blip r:embed="rId3"/>
          <a:stretch>
            <a:fillRect/>
          </a:stretch>
        </p:blipFill>
        <p:spPr>
          <a:xfrm>
            <a:off x="244369" y="5621440"/>
            <a:ext cx="2564296" cy="1236560"/>
          </a:xfrm>
          <a:prstGeom prst="rect">
            <a:avLst/>
          </a:prstGeom>
        </p:spPr>
      </p:pic>
      <p:pic>
        <p:nvPicPr>
          <p:cNvPr id="6" name="Picture 5" descr="A logo with orange letters on a black background&#10;&#10;Description automatically generated">
            <a:extLst>
              <a:ext uri="{FF2B5EF4-FFF2-40B4-BE49-F238E27FC236}">
                <a16:creationId xmlns:a16="http://schemas.microsoft.com/office/drawing/2014/main" id="{2698A6ED-4DC4-AF16-BB7E-0F41EC9EF20D}"/>
              </a:ext>
            </a:extLst>
          </p:cNvPr>
          <p:cNvPicPr>
            <a:picLocks noChangeAspect="1"/>
          </p:cNvPicPr>
          <p:nvPr/>
        </p:nvPicPr>
        <p:blipFill>
          <a:blip r:embed="rId3"/>
          <a:stretch>
            <a:fillRect/>
          </a:stretch>
        </p:blipFill>
        <p:spPr>
          <a:xfrm>
            <a:off x="6096000" y="1753241"/>
            <a:ext cx="6096000" cy="2939627"/>
          </a:xfrm>
          <a:prstGeom prst="rect">
            <a:avLst/>
          </a:prstGeom>
        </p:spPr>
      </p:pic>
    </p:spTree>
    <p:extLst>
      <p:ext uri="{BB962C8B-B14F-4D97-AF65-F5344CB8AC3E}">
        <p14:creationId xmlns:p14="http://schemas.microsoft.com/office/powerpoint/2010/main" val="34059297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4932569" cy="704167"/>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Step 3: Risk (cont.)</a:t>
            </a:r>
            <a:endParaRPr lang="en-US" dirty="0">
              <a:solidFill>
                <a:schemeClr val="bg1">
                  <a:lumMod val="10000"/>
                </a:schemeClr>
              </a:solidFill>
            </a:endParaRP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79838" y="2100845"/>
            <a:ext cx="10823366" cy="3647152"/>
          </a:xfrm>
          <a:prstGeom prst="rect">
            <a:avLst/>
          </a:prstGeom>
          <a:noFill/>
        </p:spPr>
        <p:txBody>
          <a:bodyPr wrap="square" lIns="91440" tIns="45720" rIns="91440" bIns="45720" rtlCol="0" anchor="t">
            <a:spAutoFit/>
          </a:bodyPr>
          <a:lstStyle/>
          <a:p>
            <a:pPr marL="285750" indent="-285750">
              <a:buFont typeface="Arial"/>
              <a:buChar char="•"/>
            </a:pPr>
            <a:r>
              <a:rPr lang="en-US" sz="1200" dirty="0">
                <a:solidFill>
                  <a:srgbClr val="000000"/>
                </a:solidFill>
                <a:latin typeface="Apercu Pro"/>
                <a:cs typeface="Arial"/>
              </a:rPr>
              <a:t>Risk will be identified as low or high in relation to the following categories: </a:t>
            </a:r>
          </a:p>
          <a:p>
            <a:pPr marL="285750" indent="-285750">
              <a:buFont typeface="Arial"/>
              <a:buChar char="•"/>
            </a:pPr>
            <a:endParaRPr lang="en-US" sz="1200" dirty="0">
              <a:solidFill>
                <a:srgbClr val="000000"/>
              </a:solidFill>
              <a:latin typeface="Apercu Pro"/>
              <a:cs typeface="Arial"/>
            </a:endParaRPr>
          </a:p>
          <a:p>
            <a:pPr marL="285750" indent="-285750">
              <a:spcAft>
                <a:spcPts val="600"/>
              </a:spcAft>
              <a:buFont typeface="Arial"/>
              <a:buChar char="•"/>
            </a:pPr>
            <a:r>
              <a:rPr lang="en-US" sz="1200" dirty="0">
                <a:solidFill>
                  <a:srgbClr val="000000"/>
                </a:solidFill>
                <a:latin typeface="Apercu Pro"/>
                <a:cs typeface="Arial"/>
              </a:rPr>
              <a:t>a) The speaker is linked to a proscribed </a:t>
            </a:r>
            <a:r>
              <a:rPr lang="en-US" sz="1200" err="1">
                <a:solidFill>
                  <a:srgbClr val="000000"/>
                </a:solidFill>
                <a:latin typeface="Apercu Pro"/>
                <a:cs typeface="Arial"/>
              </a:rPr>
              <a:t>organisation</a:t>
            </a:r>
            <a:r>
              <a:rPr lang="en-US" sz="1200" dirty="0">
                <a:solidFill>
                  <a:srgbClr val="000000"/>
                </a:solidFill>
                <a:latin typeface="Apercu Pro"/>
                <a:cs typeface="Arial"/>
              </a:rPr>
              <a:t> as defined in the Terrorism Act 2000. </a:t>
            </a:r>
          </a:p>
          <a:p>
            <a:pPr marL="285750" indent="-285750">
              <a:spcAft>
                <a:spcPts val="600"/>
              </a:spcAft>
              <a:buFont typeface="Arial"/>
              <a:buChar char="•"/>
            </a:pPr>
            <a:r>
              <a:rPr lang="en-US" sz="1200" dirty="0">
                <a:solidFill>
                  <a:srgbClr val="000000"/>
                </a:solidFill>
                <a:latin typeface="Apercu Pro"/>
                <a:cs typeface="Arial"/>
              </a:rPr>
              <a:t>b) The likelihood of the speaker’s presence at the event resulting in a platform for the expression of promotion of extremism or </a:t>
            </a:r>
            <a:r>
              <a:rPr lang="en-US" sz="1200" err="1">
                <a:solidFill>
                  <a:srgbClr val="000000"/>
                </a:solidFill>
                <a:latin typeface="Apercu Pro"/>
                <a:cs typeface="Arial"/>
              </a:rPr>
              <a:t>radicalisation</a:t>
            </a:r>
            <a:r>
              <a:rPr lang="en-US" sz="1200" dirty="0">
                <a:solidFill>
                  <a:srgbClr val="000000"/>
                </a:solidFill>
                <a:latin typeface="Apercu Pro"/>
                <a:cs typeface="Arial"/>
              </a:rPr>
              <a:t> as defined in the Charity Commissions Guidance. </a:t>
            </a:r>
          </a:p>
          <a:p>
            <a:pPr marL="285750" indent="-285750">
              <a:spcAft>
                <a:spcPts val="600"/>
              </a:spcAft>
              <a:buFont typeface="Arial"/>
              <a:buChar char="•"/>
            </a:pPr>
            <a:r>
              <a:rPr lang="en-US" sz="1200" dirty="0">
                <a:solidFill>
                  <a:srgbClr val="000000"/>
                </a:solidFill>
                <a:latin typeface="Apercu Pro"/>
                <a:cs typeface="Arial"/>
              </a:rPr>
              <a:t>c) The potential for the speaker’s presence to cause breach of the peace and / or fear or alarm to students, staff or other members of the public. </a:t>
            </a:r>
          </a:p>
          <a:p>
            <a:pPr marL="285750" indent="-285750">
              <a:spcAft>
                <a:spcPts val="600"/>
              </a:spcAft>
              <a:buFont typeface="Arial"/>
              <a:buChar char="•"/>
            </a:pPr>
            <a:r>
              <a:rPr lang="en-US" sz="1200" dirty="0">
                <a:solidFill>
                  <a:srgbClr val="000000"/>
                </a:solidFill>
                <a:latin typeface="Apercu Pro"/>
                <a:cs typeface="Arial"/>
              </a:rPr>
              <a:t>d) The potential for the speaker’s presence at the event to cause the Union or City St George's University to be in breach of its Equality, Diversity and Inclusion Policy. </a:t>
            </a:r>
          </a:p>
          <a:p>
            <a:pPr marL="285750" indent="-285750">
              <a:spcAft>
                <a:spcPts val="600"/>
              </a:spcAft>
              <a:buFont typeface="Arial"/>
              <a:buChar char="•"/>
            </a:pPr>
            <a:r>
              <a:rPr lang="en-US" sz="1200" dirty="0">
                <a:solidFill>
                  <a:srgbClr val="000000"/>
                </a:solidFill>
                <a:latin typeface="Apercu Pro"/>
                <a:cs typeface="Arial"/>
              </a:rPr>
              <a:t>e) The potential for the speaker’s presence to give concern for the health and safety of students, staff or members of the public. </a:t>
            </a:r>
          </a:p>
          <a:p>
            <a:pPr marL="285750" indent="-285750">
              <a:spcAft>
                <a:spcPts val="600"/>
              </a:spcAft>
              <a:buFont typeface="Arial"/>
              <a:buChar char="•"/>
            </a:pPr>
            <a:r>
              <a:rPr lang="en-US" sz="1200" dirty="0">
                <a:solidFill>
                  <a:srgbClr val="000000"/>
                </a:solidFill>
                <a:latin typeface="Apercu Pro"/>
                <a:cs typeface="Arial"/>
              </a:rPr>
              <a:t>f) The Union’s requirement to uphold the freedom of speech as per the University’s Code of Practice in relation to the Education Act, as set out in our Code of Practice with City University. </a:t>
            </a:r>
          </a:p>
          <a:p>
            <a:pPr marL="285750" indent="-285750">
              <a:spcAft>
                <a:spcPts val="600"/>
              </a:spcAft>
              <a:buFont typeface="Arial"/>
              <a:buChar char="•"/>
            </a:pPr>
            <a:r>
              <a:rPr lang="en-US" sz="1200" dirty="0">
                <a:solidFill>
                  <a:srgbClr val="000000"/>
                </a:solidFill>
                <a:latin typeface="Apercu Pro"/>
                <a:cs typeface="Arial"/>
              </a:rPr>
              <a:t>g) The opportunities and risks to the Union’s reputation of the speaker’s presence at a Union event. </a:t>
            </a:r>
          </a:p>
          <a:p>
            <a:pPr marL="285750" indent="-285750">
              <a:spcAft>
                <a:spcPts val="600"/>
              </a:spcAft>
              <a:buFont typeface="Arial"/>
              <a:buChar char="•"/>
            </a:pPr>
            <a:r>
              <a:rPr lang="en-US" sz="1200" dirty="0">
                <a:solidFill>
                  <a:srgbClr val="000000"/>
                </a:solidFill>
                <a:latin typeface="Apercu Pro"/>
                <a:cs typeface="Arial"/>
              </a:rPr>
              <a:t>h) The need for the Union to be seen to be and to be independent from party politics as defined in the guidance on Campaigning and Political Activity By Charities (CC9). </a:t>
            </a:r>
          </a:p>
          <a:p>
            <a:pPr marL="285750" indent="-285750">
              <a:spcAft>
                <a:spcPts val="600"/>
              </a:spcAft>
              <a:buFont typeface="Arial"/>
              <a:buChar char="•"/>
            </a:pPr>
            <a:r>
              <a:rPr lang="en-US" sz="1200" err="1">
                <a:solidFill>
                  <a:srgbClr val="000000"/>
                </a:solidFill>
                <a:latin typeface="Apercu Pro"/>
                <a:cs typeface="Arial"/>
              </a:rPr>
              <a:t>i</a:t>
            </a:r>
            <a:r>
              <a:rPr lang="en-US" sz="1200" dirty="0">
                <a:solidFill>
                  <a:srgbClr val="000000"/>
                </a:solidFill>
                <a:latin typeface="Apercu Pro"/>
                <a:cs typeface="Arial"/>
              </a:rPr>
              <a:t>) Any other risk to the wider legal framework in which the Union operates. </a:t>
            </a:r>
            <a:endParaRPr lang="en-GB" sz="1200" dirty="0">
              <a:latin typeface="Apercu Pro"/>
            </a:endParaRPr>
          </a:p>
          <a:p>
            <a:endParaRPr lang="en-US"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26103004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4932569" cy="704167"/>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Step 3: Risk (cont.)</a:t>
            </a:r>
            <a:endParaRPr lang="en-US" dirty="0">
              <a:solidFill>
                <a:schemeClr val="bg1">
                  <a:lumMod val="10000"/>
                </a:schemeClr>
              </a:solidFill>
            </a:endParaRP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79838" y="2100845"/>
            <a:ext cx="10823366" cy="3416320"/>
          </a:xfrm>
          <a:prstGeom prst="rect">
            <a:avLst/>
          </a:prstGeom>
          <a:noFill/>
        </p:spPr>
        <p:txBody>
          <a:bodyPr wrap="square" lIns="91440" tIns="45720" rIns="91440" bIns="45720" rtlCol="0" anchor="t">
            <a:spAutoFit/>
          </a:bodyPr>
          <a:lstStyle/>
          <a:p>
            <a:pPr marL="285750" indent="-285750">
              <a:buFont typeface="Arial"/>
              <a:buChar char="•"/>
            </a:pPr>
            <a:r>
              <a:rPr lang="en-US" dirty="0">
                <a:solidFill>
                  <a:srgbClr val="000000"/>
                </a:solidFill>
                <a:latin typeface="Apercu Pro"/>
                <a:cs typeface="Arial"/>
              </a:rPr>
              <a:t>After a referred speaker is evaluated, the Union may make one or the following recommendations: </a:t>
            </a:r>
          </a:p>
          <a:p>
            <a:pPr marL="285750" indent="-285750">
              <a:buFont typeface="Arial"/>
              <a:buChar char="•"/>
            </a:pPr>
            <a:endParaRPr lang="en-US" dirty="0">
              <a:solidFill>
                <a:srgbClr val="000000"/>
              </a:solidFill>
              <a:latin typeface="Apercu Pro"/>
              <a:cs typeface="Arial"/>
            </a:endParaRPr>
          </a:p>
          <a:p>
            <a:pPr marL="285750" indent="-285750">
              <a:buFont typeface="Arial"/>
              <a:buChar char="•"/>
            </a:pPr>
            <a:r>
              <a:rPr lang="en-US" dirty="0">
                <a:solidFill>
                  <a:srgbClr val="000000"/>
                </a:solidFill>
                <a:latin typeface="Apercu Pro"/>
                <a:cs typeface="Arial"/>
              </a:rPr>
              <a:t>a) To permit the external speaker to speak at the event with no further regulatory steps. </a:t>
            </a:r>
          </a:p>
          <a:p>
            <a:pPr marL="285750" indent="-285750">
              <a:buFont typeface="Arial"/>
              <a:buChar char="•"/>
            </a:pPr>
            <a:endParaRPr lang="en-US" dirty="0">
              <a:solidFill>
                <a:srgbClr val="000000"/>
              </a:solidFill>
              <a:latin typeface="Apercu Pro"/>
              <a:cs typeface="Arial"/>
            </a:endParaRPr>
          </a:p>
          <a:p>
            <a:pPr marL="285750" indent="-285750">
              <a:buFont typeface="Arial"/>
              <a:buChar char="•"/>
            </a:pPr>
            <a:r>
              <a:rPr lang="en-US" dirty="0">
                <a:solidFill>
                  <a:srgbClr val="000000"/>
                </a:solidFill>
                <a:latin typeface="Apercu Pro"/>
                <a:cs typeface="Arial"/>
              </a:rPr>
              <a:t>b) To permit the external speaker to speak at the event subject to the implementation of regulatory steps designed to reduce the event risk. </a:t>
            </a:r>
          </a:p>
          <a:p>
            <a:pPr marL="285750" indent="-285750">
              <a:buFont typeface="Arial"/>
              <a:buChar char="•"/>
            </a:pPr>
            <a:endParaRPr lang="en-US" dirty="0">
              <a:solidFill>
                <a:srgbClr val="000000"/>
              </a:solidFill>
              <a:latin typeface="Apercu Pro"/>
              <a:cs typeface="Arial"/>
            </a:endParaRPr>
          </a:p>
          <a:p>
            <a:pPr marL="285750" indent="-285750">
              <a:buFont typeface="Arial"/>
              <a:buChar char="•"/>
            </a:pPr>
            <a:r>
              <a:rPr lang="en-US" dirty="0">
                <a:solidFill>
                  <a:srgbClr val="000000"/>
                </a:solidFill>
                <a:latin typeface="Apercu Pro"/>
                <a:cs typeface="Arial"/>
              </a:rPr>
              <a:t>c) To not permit the external speaker to speak at the event.</a:t>
            </a:r>
          </a:p>
          <a:p>
            <a:pPr marL="285750" indent="-285750">
              <a:buFont typeface="Arial"/>
              <a:buChar char="•"/>
            </a:pPr>
            <a:endParaRPr lang="en-US" dirty="0">
              <a:solidFill>
                <a:srgbClr val="000000"/>
              </a:solidFill>
              <a:latin typeface="Apercu Pro"/>
              <a:cs typeface="Arial"/>
            </a:endParaRPr>
          </a:p>
          <a:p>
            <a:pPr marL="285750" indent="-285750">
              <a:buFont typeface="Arial"/>
              <a:buChar char="•"/>
            </a:pPr>
            <a:r>
              <a:rPr lang="en-US" dirty="0">
                <a:solidFill>
                  <a:srgbClr val="000000"/>
                </a:solidFill>
                <a:latin typeface="Apercu Pro"/>
                <a:cs typeface="Arial"/>
              </a:rPr>
              <a:t>If a speaker is not permitted to speak at a Union event, then it will be reported to the Deputy Chair of the Board of Trustees within one working day of such a decision being taken.</a:t>
            </a:r>
            <a:endParaRPr lang="en-GB" dirty="0">
              <a:latin typeface="Apercu Pro"/>
            </a:endParaRPr>
          </a:p>
          <a:p>
            <a:endParaRPr lang="en-US"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1319057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4932569" cy="704167"/>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Step 3: Risk (cont.)</a:t>
            </a:r>
            <a:endParaRPr lang="en-US" dirty="0">
              <a:solidFill>
                <a:schemeClr val="bg1">
                  <a:lumMod val="10000"/>
                </a:schemeClr>
              </a:solidFill>
            </a:endParaRP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79838" y="2100845"/>
            <a:ext cx="10823366" cy="3654847"/>
          </a:xfrm>
          <a:prstGeom prst="rect">
            <a:avLst/>
          </a:prstGeom>
          <a:noFill/>
        </p:spPr>
        <p:txBody>
          <a:bodyPr wrap="square" lIns="91440" tIns="45720" rIns="91440" bIns="45720" rtlCol="0" anchor="t">
            <a:spAutoFit/>
          </a:bodyPr>
          <a:lstStyle/>
          <a:p>
            <a:pPr marL="285750" indent="-285750">
              <a:buFont typeface="Arial"/>
              <a:buChar char="•"/>
            </a:pPr>
            <a:r>
              <a:rPr lang="en-US" sz="1400" b="1" dirty="0">
                <a:solidFill>
                  <a:srgbClr val="000000"/>
                </a:solidFill>
                <a:latin typeface="Apercu Pro"/>
                <a:cs typeface="Arial"/>
              </a:rPr>
              <a:t>Regulatory steps for referred events include, but are not limited to: </a:t>
            </a:r>
            <a:endParaRPr lang="en-US" sz="1400" dirty="0">
              <a:solidFill>
                <a:srgbClr val="000000"/>
              </a:solidFill>
              <a:latin typeface="Apercu Pro"/>
              <a:cs typeface="Arial"/>
            </a:endParaRPr>
          </a:p>
          <a:p>
            <a:pPr marL="285750" indent="-285750">
              <a:spcBef>
                <a:spcPts val="500"/>
              </a:spcBef>
              <a:buFont typeface="Arial"/>
              <a:buChar char="•"/>
            </a:pPr>
            <a:r>
              <a:rPr lang="en-US" sz="1400" dirty="0">
                <a:solidFill>
                  <a:srgbClr val="000000"/>
                </a:solidFill>
                <a:latin typeface="Apercu Pro"/>
                <a:cs typeface="Arial"/>
              </a:rPr>
              <a:t>a) The event is ticketed via the Union’s website. </a:t>
            </a:r>
          </a:p>
          <a:p>
            <a:pPr marL="285750" indent="-285750">
              <a:spcBef>
                <a:spcPts val="500"/>
              </a:spcBef>
              <a:buFont typeface="Arial"/>
              <a:buChar char="•"/>
            </a:pPr>
            <a:r>
              <a:rPr lang="en-US" sz="1400" dirty="0">
                <a:solidFill>
                  <a:srgbClr val="000000"/>
                </a:solidFill>
                <a:latin typeface="Apercu Pro"/>
                <a:cs typeface="Arial"/>
              </a:rPr>
              <a:t>b) Attendees to be restricted to City only. That City security be notified of the event taking place. </a:t>
            </a:r>
          </a:p>
          <a:p>
            <a:pPr marL="285750" indent="-285750">
              <a:spcBef>
                <a:spcPts val="500"/>
              </a:spcBef>
              <a:buFont typeface="Arial"/>
              <a:buChar char="•"/>
            </a:pPr>
            <a:r>
              <a:rPr lang="en-US" sz="1400" dirty="0">
                <a:solidFill>
                  <a:srgbClr val="000000"/>
                </a:solidFill>
                <a:latin typeface="Apercu Pro"/>
                <a:cs typeface="Arial"/>
              </a:rPr>
              <a:t>c) The event be recorded by an independent body or by lecture capture. </a:t>
            </a:r>
          </a:p>
          <a:p>
            <a:pPr marL="285750" indent="-285750">
              <a:spcBef>
                <a:spcPts val="500"/>
              </a:spcBef>
              <a:buFont typeface="Arial"/>
              <a:buChar char="•"/>
            </a:pPr>
            <a:r>
              <a:rPr lang="en-US" sz="1400" dirty="0">
                <a:solidFill>
                  <a:srgbClr val="000000"/>
                </a:solidFill>
                <a:latin typeface="Apercu Pro"/>
                <a:cs typeface="Arial"/>
              </a:rPr>
              <a:t>d) The event is observed by the Union, City, or third-party officials. The Union, City or third-party officials reserve the right to stop the event if any of the Unions policies or legal duties are contravened before or during the event. </a:t>
            </a:r>
          </a:p>
          <a:p>
            <a:pPr marL="285750" indent="-285750">
              <a:spcBef>
                <a:spcPts val="500"/>
              </a:spcBef>
              <a:buFont typeface="Arial"/>
              <a:buChar char="•"/>
            </a:pPr>
            <a:r>
              <a:rPr lang="en-US" sz="1400" dirty="0">
                <a:solidFill>
                  <a:srgbClr val="000000"/>
                </a:solidFill>
                <a:latin typeface="Apercu Pro"/>
                <a:cs typeface="Arial"/>
              </a:rPr>
              <a:t>e) Any high-risk events promoting a particular view includes an opportunity to debate or challenge that view. </a:t>
            </a:r>
          </a:p>
          <a:p>
            <a:pPr marL="285750" indent="-285750">
              <a:spcBef>
                <a:spcPts val="500"/>
              </a:spcBef>
              <a:buFont typeface="Arial"/>
              <a:buChar char="•"/>
            </a:pPr>
            <a:r>
              <a:rPr lang="en-US" sz="1400" dirty="0">
                <a:solidFill>
                  <a:srgbClr val="000000"/>
                </a:solidFill>
                <a:latin typeface="Apercu Pro"/>
                <a:cs typeface="Arial"/>
              </a:rPr>
              <a:t>f) The chair to be agreed by the Union in advance and any changes to the chair will not be permitted later than 5 working days prior to the event. </a:t>
            </a:r>
          </a:p>
          <a:p>
            <a:pPr marL="285750" indent="-285750">
              <a:spcBef>
                <a:spcPts val="500"/>
              </a:spcBef>
              <a:buFont typeface="Arial"/>
              <a:buChar char="•"/>
            </a:pPr>
            <a:r>
              <a:rPr lang="en-US" sz="1400" dirty="0">
                <a:solidFill>
                  <a:srgbClr val="000000"/>
                </a:solidFill>
                <a:latin typeface="Apercu Pro"/>
                <a:cs typeface="Arial"/>
              </a:rPr>
              <a:t>g) A copy of all, or part of a speech to be delivered to be submitted to the Union in advance. </a:t>
            </a:r>
            <a:r>
              <a:rPr lang="en-US" sz="1400" dirty="0" err="1">
                <a:solidFill>
                  <a:srgbClr val="000000"/>
                </a:solidFill>
                <a:latin typeface="Apercu Pro"/>
                <a:cs typeface="Arial"/>
              </a:rPr>
              <a:t>i</a:t>
            </a:r>
            <a:r>
              <a:rPr lang="en-US" sz="1400" dirty="0">
                <a:solidFill>
                  <a:srgbClr val="000000"/>
                </a:solidFill>
                <a:latin typeface="Apercu Pro"/>
                <a:cs typeface="Arial"/>
              </a:rPr>
              <a:t>) Where there is significant tension around a speaker or topic, to place limitations on promotional and or supporting materials to reduce risk of intimidation.</a:t>
            </a:r>
            <a:endParaRPr lang="en-GB" sz="1400">
              <a:latin typeface="Apercu Pro"/>
            </a:endParaRPr>
          </a:p>
          <a:p>
            <a:pPr marL="285750" indent="-285750">
              <a:spcBef>
                <a:spcPts val="500"/>
              </a:spcBef>
              <a:buFont typeface="Arial"/>
              <a:buChar char="•"/>
            </a:pPr>
            <a:r>
              <a:rPr lang="en-US" sz="1400" dirty="0">
                <a:solidFill>
                  <a:srgbClr val="000000"/>
                </a:solidFill>
                <a:latin typeface="Apercu Pro"/>
                <a:cs typeface="Arial"/>
              </a:rPr>
              <a:t>h) Additional security to be booked for the event.</a:t>
            </a:r>
            <a:endParaRPr lang="en-US" sz="1400" dirty="0">
              <a:solidFill>
                <a:srgbClr val="000000"/>
              </a:solidFill>
              <a:latin typeface="Apercu Pro" panose="020B0203050601040103" pitchFamily="34" charset="0"/>
              <a:cs typeface="Arial"/>
            </a:endParaRPr>
          </a:p>
          <a:p>
            <a:pPr marL="285750" indent="-285750">
              <a:spcBef>
                <a:spcPts val="500"/>
              </a:spcBef>
              <a:buFont typeface="Arial"/>
              <a:buChar char="•"/>
            </a:pPr>
            <a:r>
              <a:rPr lang="en-US" sz="1400" dirty="0" err="1">
                <a:solidFill>
                  <a:srgbClr val="000000"/>
                </a:solidFill>
                <a:latin typeface="Apercu Pro"/>
                <a:cs typeface="Arial"/>
              </a:rPr>
              <a:t>i</a:t>
            </a:r>
            <a:r>
              <a:rPr lang="en-US" sz="1400" dirty="0">
                <a:solidFill>
                  <a:srgbClr val="000000"/>
                </a:solidFill>
                <a:latin typeface="Apercu Pro"/>
                <a:cs typeface="Arial"/>
              </a:rPr>
              <a:t>) A pre-meeting to be arranged between the event </a:t>
            </a:r>
            <a:r>
              <a:rPr lang="en-US" sz="1400" dirty="0" err="1">
                <a:solidFill>
                  <a:srgbClr val="000000"/>
                </a:solidFill>
                <a:latin typeface="Apercu Pro"/>
                <a:cs typeface="Arial"/>
              </a:rPr>
              <a:t>organisers</a:t>
            </a:r>
            <a:r>
              <a:rPr lang="en-US" sz="1400" dirty="0">
                <a:solidFill>
                  <a:srgbClr val="000000"/>
                </a:solidFill>
                <a:latin typeface="Apercu Pro"/>
                <a:cs typeface="Arial"/>
              </a:rPr>
              <a:t>, the Students' Union and relevant University staff.</a:t>
            </a:r>
            <a:endParaRPr lang="en-US" sz="1400" dirty="0">
              <a:solidFill>
                <a:srgbClr val="000000"/>
              </a:solidFill>
              <a:latin typeface="Apercu Pro" panose="020B0203050601040103" pitchFamily="34" charset="0"/>
              <a:cs typeface="Arial"/>
            </a:endParaRPr>
          </a:p>
          <a:p>
            <a:endParaRPr lang="en-US" sz="1200"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32602133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7126695" cy="704167"/>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Step 4: University Approval</a:t>
            </a:r>
            <a:endParaRPr lang="en-US" dirty="0">
              <a:solidFill>
                <a:schemeClr val="bg1">
                  <a:lumMod val="10000"/>
                </a:schemeClr>
              </a:solidFill>
            </a:endParaRP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79838" y="1946386"/>
            <a:ext cx="10823366" cy="3323987"/>
          </a:xfrm>
          <a:prstGeom prst="rect">
            <a:avLst/>
          </a:prstGeom>
          <a:noFill/>
        </p:spPr>
        <p:txBody>
          <a:bodyPr wrap="square" lIns="91440" tIns="45720" rIns="91440" bIns="45720" rtlCol="0" anchor="t">
            <a:spAutoFit/>
          </a:bodyPr>
          <a:lstStyle/>
          <a:p>
            <a:pPr marL="285750" indent="-285750">
              <a:buFont typeface="Arial"/>
              <a:buChar char="•"/>
            </a:pPr>
            <a:r>
              <a:rPr lang="en-US" dirty="0">
                <a:solidFill>
                  <a:srgbClr val="000000"/>
                </a:solidFill>
                <a:latin typeface="Apercu Pro"/>
                <a:cs typeface="Arial"/>
              </a:rPr>
              <a:t>All referred external speakers will be reviewed by the University. City St George's Code of Practice on Freedom of Speech outlines their process for external speakers process. The university will undertake its own process.</a:t>
            </a:r>
          </a:p>
          <a:p>
            <a:pPr marL="285750" indent="-285750">
              <a:buFont typeface="Arial"/>
              <a:buChar char="•"/>
            </a:pPr>
            <a:endParaRPr lang="en-US" dirty="0">
              <a:solidFill>
                <a:srgbClr val="000000"/>
              </a:solidFill>
              <a:latin typeface="Apercu Pro"/>
              <a:cs typeface="Arial"/>
            </a:endParaRPr>
          </a:p>
          <a:p>
            <a:pPr marL="285750" indent="-285750">
              <a:buFont typeface="Arial"/>
              <a:buChar char="•"/>
            </a:pPr>
            <a:r>
              <a:rPr lang="en-US" dirty="0">
                <a:solidFill>
                  <a:srgbClr val="000000"/>
                </a:solidFill>
                <a:latin typeface="Apercu Pro"/>
                <a:cs typeface="Arial"/>
              </a:rPr>
              <a:t>City St George's will inform the Union of their decision, the Union will communicate that with event </a:t>
            </a:r>
            <a:r>
              <a:rPr lang="en-US" dirty="0" err="1">
                <a:solidFill>
                  <a:srgbClr val="000000"/>
                </a:solidFill>
                <a:latin typeface="Apercu Pro"/>
                <a:cs typeface="Arial"/>
              </a:rPr>
              <a:t>organisers</a:t>
            </a:r>
            <a:r>
              <a:rPr lang="en-US" dirty="0">
                <a:solidFill>
                  <a:srgbClr val="000000"/>
                </a:solidFill>
                <a:latin typeface="Apercu Pro"/>
                <a:cs typeface="Arial"/>
              </a:rPr>
              <a:t>.</a:t>
            </a:r>
          </a:p>
          <a:p>
            <a:pPr marL="285750" indent="-285750">
              <a:buFont typeface="Arial"/>
              <a:buChar char="•"/>
            </a:pPr>
            <a:endParaRPr lang="en-US" dirty="0">
              <a:solidFill>
                <a:srgbClr val="000000"/>
              </a:solidFill>
              <a:latin typeface="Apercu Pro"/>
              <a:cs typeface="Arial"/>
            </a:endParaRPr>
          </a:p>
          <a:p>
            <a:pPr marL="285750" indent="-285750">
              <a:buFont typeface="Arial"/>
              <a:buChar char="•"/>
            </a:pPr>
            <a:r>
              <a:rPr lang="en-GB" dirty="0">
                <a:solidFill>
                  <a:srgbClr val="000000"/>
                </a:solidFill>
                <a:latin typeface="Apercu Pro"/>
                <a:cs typeface="Arial"/>
              </a:rPr>
              <a:t>During the 15 working days the Union will work with the event organisers and City St George's to make the right decision on whether a speaker can be approved and whether any regulatory steps are required as a condition of the event approval. This process, where possible, will be done in collaboration with the society.</a:t>
            </a:r>
            <a:endParaRPr lang="en-US" dirty="0">
              <a:solidFill>
                <a:srgbClr val="000000"/>
              </a:solidFill>
              <a:latin typeface="Apercu Pro"/>
              <a:cs typeface="Arial"/>
            </a:endParaRPr>
          </a:p>
          <a:p>
            <a:pPr marL="285750" indent="-285750">
              <a:buFont typeface="Arial"/>
              <a:buChar char="•"/>
            </a:pPr>
            <a:endParaRPr lang="en-GB" dirty="0">
              <a:solidFill>
                <a:srgbClr val="000000"/>
              </a:solidFill>
              <a:latin typeface="Apercu Pro"/>
              <a:cs typeface="Arial"/>
            </a:endParaRPr>
          </a:p>
          <a:p>
            <a:pPr marL="285750" indent="-285750">
              <a:buFont typeface="Arial"/>
              <a:buChar char="•"/>
            </a:pPr>
            <a:r>
              <a:rPr lang="en-GB" dirty="0">
                <a:solidFill>
                  <a:srgbClr val="000000"/>
                </a:solidFill>
                <a:latin typeface="Apercu Pro"/>
                <a:cs typeface="Arial"/>
              </a:rPr>
              <a:t>Appeals for referred speakers should be made in writing to the students’ union president. Appeals are not permitted for non-referred speakers.</a:t>
            </a:r>
            <a:endParaRPr lang="en-GB" dirty="0">
              <a:latin typeface="Apercu Pro"/>
            </a:endParaRPr>
          </a:p>
          <a:p>
            <a:endParaRPr lang="en-US" sz="1200"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39456318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2263633" cy="698012"/>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Top Tips</a:t>
            </a: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1740458" y="1946386"/>
            <a:ext cx="9474421" cy="3927229"/>
          </a:xfrm>
          <a:prstGeom prst="rect">
            <a:avLst/>
          </a:prstGeom>
          <a:noFill/>
        </p:spPr>
        <p:txBody>
          <a:bodyPr wrap="square" lIns="91440" tIns="45720" rIns="91440" bIns="45720" rtlCol="0" anchor="t">
            <a:spAutoFit/>
          </a:bodyPr>
          <a:lstStyle/>
          <a:p>
            <a:pPr marL="285750" indent="-285750">
              <a:lnSpc>
                <a:spcPct val="90000"/>
              </a:lnSpc>
              <a:spcBef>
                <a:spcPts val="1000"/>
              </a:spcBef>
              <a:buFont typeface="Arial"/>
              <a:buChar char="•"/>
            </a:pPr>
            <a:r>
              <a:rPr lang="en-US" sz="1600" b="1" dirty="0">
                <a:solidFill>
                  <a:srgbClr val="000000"/>
                </a:solidFill>
                <a:latin typeface="Apercu Pro"/>
                <a:cs typeface="Arial"/>
              </a:rPr>
              <a:t>Tip 1: </a:t>
            </a:r>
            <a:r>
              <a:rPr lang="en-US" sz="1600" dirty="0">
                <a:solidFill>
                  <a:srgbClr val="000000"/>
                </a:solidFill>
                <a:latin typeface="Apercu Pro"/>
                <a:cs typeface="Arial"/>
              </a:rPr>
              <a:t>If you're thinking of inviting a speaker onto campus, reach out to the Communities Team and we can support you to complete the requirements of the External Speakers Policy. </a:t>
            </a:r>
          </a:p>
          <a:p>
            <a:pPr marL="285750" indent="-285750">
              <a:lnSpc>
                <a:spcPct val="90000"/>
              </a:lnSpc>
              <a:spcBef>
                <a:spcPts val="1000"/>
              </a:spcBef>
              <a:buFont typeface="Arial"/>
              <a:buChar char="•"/>
            </a:pPr>
            <a:endParaRPr lang="en-US" sz="1600" dirty="0">
              <a:solidFill>
                <a:srgbClr val="000000"/>
              </a:solidFill>
              <a:latin typeface="Apercu Pro"/>
              <a:cs typeface="Arial"/>
            </a:endParaRPr>
          </a:p>
          <a:p>
            <a:pPr marL="285750" indent="-285750">
              <a:lnSpc>
                <a:spcPct val="90000"/>
              </a:lnSpc>
              <a:spcBef>
                <a:spcPts val="1000"/>
              </a:spcBef>
              <a:buFont typeface="Arial"/>
              <a:buChar char="•"/>
            </a:pPr>
            <a:r>
              <a:rPr lang="en-US" sz="1600" b="1">
                <a:solidFill>
                  <a:srgbClr val="000000"/>
                </a:solidFill>
                <a:latin typeface="Apercu Pro"/>
                <a:cs typeface="Arial"/>
              </a:rPr>
              <a:t>Tip 2:</a:t>
            </a:r>
            <a:r>
              <a:rPr lang="en-US" sz="1600">
                <a:solidFill>
                  <a:srgbClr val="000000"/>
                </a:solidFill>
                <a:latin typeface="Apercu Pro"/>
                <a:cs typeface="Arial"/>
              </a:rPr>
              <a:t>If in doubt, you should refer the speaker to be reviewed by the Union.</a:t>
            </a:r>
            <a:endParaRPr lang="en-US" sz="1600" dirty="0">
              <a:solidFill>
                <a:srgbClr val="000000"/>
              </a:solidFill>
              <a:latin typeface="Apercu Pro"/>
              <a:cs typeface="Arial"/>
            </a:endParaRPr>
          </a:p>
          <a:p>
            <a:pPr marL="285750" indent="-285750">
              <a:lnSpc>
                <a:spcPct val="90000"/>
              </a:lnSpc>
              <a:spcBef>
                <a:spcPts val="1000"/>
              </a:spcBef>
              <a:buFont typeface="Arial"/>
              <a:buChar char="•"/>
            </a:pPr>
            <a:endParaRPr lang="en-US" sz="1600" dirty="0">
              <a:solidFill>
                <a:srgbClr val="000000"/>
              </a:solidFill>
              <a:latin typeface="Apercu Pro"/>
              <a:cs typeface="Arial"/>
            </a:endParaRPr>
          </a:p>
          <a:p>
            <a:pPr marL="285750" indent="-285750">
              <a:lnSpc>
                <a:spcPct val="90000"/>
              </a:lnSpc>
              <a:spcBef>
                <a:spcPts val="1000"/>
              </a:spcBef>
              <a:buFont typeface="Arial"/>
              <a:buChar char="•"/>
            </a:pPr>
            <a:r>
              <a:rPr lang="en-US" sz="1600" b="1">
                <a:solidFill>
                  <a:srgbClr val="000000"/>
                </a:solidFill>
                <a:latin typeface="Apercu Pro"/>
                <a:cs typeface="Arial"/>
              </a:rPr>
              <a:t>Tip 3: </a:t>
            </a:r>
            <a:r>
              <a:rPr lang="en-US" sz="1600">
                <a:solidFill>
                  <a:srgbClr val="000000"/>
                </a:solidFill>
                <a:latin typeface="Apercu Pro"/>
                <a:cs typeface="Arial"/>
              </a:rPr>
              <a:t>You will need an event-specific risk assessment for external speaker events. You can find this on the Committee Hub. This should be submitted with your events form. You should update this with any additional mitigations put in place.</a:t>
            </a:r>
            <a:endParaRPr lang="en-US" sz="1600" dirty="0">
              <a:solidFill>
                <a:srgbClr val="000000"/>
              </a:solidFill>
              <a:latin typeface="Apercu Pro"/>
              <a:cs typeface="Arial"/>
            </a:endParaRPr>
          </a:p>
          <a:p>
            <a:pPr marL="285750" indent="-285750">
              <a:lnSpc>
                <a:spcPct val="90000"/>
              </a:lnSpc>
              <a:spcBef>
                <a:spcPts val="1000"/>
              </a:spcBef>
              <a:buFont typeface="Arial"/>
              <a:buChar char="•"/>
            </a:pPr>
            <a:endParaRPr lang="en-US" sz="1600" dirty="0">
              <a:solidFill>
                <a:srgbClr val="000000"/>
              </a:solidFill>
              <a:latin typeface="Apercu Pro"/>
              <a:cs typeface="Arial"/>
            </a:endParaRPr>
          </a:p>
          <a:p>
            <a:pPr marL="285750" indent="-285750">
              <a:lnSpc>
                <a:spcPct val="90000"/>
              </a:lnSpc>
              <a:spcBef>
                <a:spcPts val="1000"/>
              </a:spcBef>
              <a:buFont typeface="Arial"/>
              <a:buChar char="•"/>
            </a:pPr>
            <a:r>
              <a:rPr lang="en-US" sz="1600" b="1" dirty="0">
                <a:solidFill>
                  <a:srgbClr val="000000"/>
                </a:solidFill>
                <a:latin typeface="Apercu Pro"/>
                <a:cs typeface="Arial"/>
              </a:rPr>
              <a:t>Tip 4: </a:t>
            </a:r>
            <a:r>
              <a:rPr lang="en-GB" sz="1600" b="1" dirty="0">
                <a:solidFill>
                  <a:srgbClr val="000000"/>
                </a:solidFill>
                <a:latin typeface="Apercu Pro"/>
                <a:cs typeface="Arial"/>
              </a:rPr>
              <a:t>For all external speaker requests, we will need 15 working days notice. </a:t>
            </a:r>
            <a:r>
              <a:rPr lang="en-GB" sz="1600" dirty="0">
                <a:solidFill>
                  <a:srgbClr val="000000"/>
                </a:solidFill>
                <a:latin typeface="Apercu Pro"/>
                <a:cs typeface="Arial"/>
              </a:rPr>
              <a:t>The 15 working days starts when the Union has all the information requested on the events form from the event organisers. This includes information about the event, the room requirements, and the external speaker. You should include as much detail as possible in your events form.</a:t>
            </a:r>
            <a:endParaRPr lang="en-GB" sz="2000" dirty="0">
              <a:latin typeface="Apercu Pro"/>
            </a:endParaRPr>
          </a:p>
          <a:p>
            <a:endParaRPr lang="en-US" sz="1200" dirty="0">
              <a:solidFill>
                <a:schemeClr val="bg1">
                  <a:lumMod val="10000"/>
                </a:schemeClr>
              </a:solidFill>
              <a:latin typeface="Apercu Pro" panose="020B0203050601040103" pitchFamily="34" charset="0"/>
            </a:endParaRPr>
          </a:p>
        </p:txBody>
      </p:sp>
      <p:pic>
        <p:nvPicPr>
          <p:cNvPr id="5" name="Graphic 5" descr="Send with solid fill">
            <a:extLst>
              <a:ext uri="{FF2B5EF4-FFF2-40B4-BE49-F238E27FC236}">
                <a16:creationId xmlns:a16="http://schemas.microsoft.com/office/drawing/2014/main" id="{0FD52A26-4CBB-2BE4-D4E3-E5AD1B8C215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8254" y="1832554"/>
            <a:ext cx="759941" cy="801130"/>
          </a:xfrm>
          <a:prstGeom prst="rect">
            <a:avLst/>
          </a:prstGeom>
        </p:spPr>
      </p:pic>
      <p:pic>
        <p:nvPicPr>
          <p:cNvPr id="6" name="Graphic 8" descr="Warning with solid fill">
            <a:extLst>
              <a:ext uri="{FF2B5EF4-FFF2-40B4-BE49-F238E27FC236}">
                <a16:creationId xmlns:a16="http://schemas.microsoft.com/office/drawing/2014/main" id="{CEE6F925-4762-3BC3-80B9-1B97B0B2314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03271" y="2632718"/>
            <a:ext cx="761636" cy="802825"/>
          </a:xfrm>
          <a:prstGeom prst="rect">
            <a:avLst/>
          </a:prstGeom>
        </p:spPr>
      </p:pic>
      <p:pic>
        <p:nvPicPr>
          <p:cNvPr id="7" name="Graphic 3" descr="Monitor outline">
            <a:extLst>
              <a:ext uri="{FF2B5EF4-FFF2-40B4-BE49-F238E27FC236}">
                <a16:creationId xmlns:a16="http://schemas.microsoft.com/office/drawing/2014/main" id="{C848B7E9-925C-8295-5341-CE547E7E4F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00183" y="3542044"/>
            <a:ext cx="760788" cy="740195"/>
          </a:xfrm>
          <a:prstGeom prst="rect">
            <a:avLst/>
          </a:prstGeom>
        </p:spPr>
      </p:pic>
      <p:pic>
        <p:nvPicPr>
          <p:cNvPr id="9" name="Graphic 11" descr="Stopwatch 33% with solid fill">
            <a:extLst>
              <a:ext uri="{FF2B5EF4-FFF2-40B4-BE49-F238E27FC236}">
                <a16:creationId xmlns:a16="http://schemas.microsoft.com/office/drawing/2014/main" id="{FD0B9325-BEE2-4A4C-21C2-AC3F3EB9F5B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99335" y="4596713"/>
            <a:ext cx="761636" cy="741041"/>
          </a:xfrm>
          <a:prstGeom prst="rect">
            <a:avLst/>
          </a:prstGeom>
        </p:spPr>
      </p:pic>
    </p:spTree>
    <p:extLst>
      <p:ext uri="{BB962C8B-B14F-4D97-AF65-F5344CB8AC3E}">
        <p14:creationId xmlns:p14="http://schemas.microsoft.com/office/powerpoint/2010/main" val="37007980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2263633" cy="698012"/>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Top Tips</a:t>
            </a: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1740458" y="1946386"/>
            <a:ext cx="9474421" cy="3705630"/>
          </a:xfrm>
          <a:prstGeom prst="rect">
            <a:avLst/>
          </a:prstGeom>
          <a:noFill/>
        </p:spPr>
        <p:txBody>
          <a:bodyPr wrap="square" lIns="91440" tIns="45720" rIns="91440" bIns="45720" rtlCol="0" anchor="t">
            <a:spAutoFit/>
          </a:bodyPr>
          <a:lstStyle/>
          <a:p>
            <a:pPr marL="285750" indent="-285750">
              <a:lnSpc>
                <a:spcPct val="90000"/>
              </a:lnSpc>
              <a:spcBef>
                <a:spcPts val="1000"/>
              </a:spcBef>
              <a:buFont typeface="Arial"/>
              <a:buChar char="•"/>
            </a:pPr>
            <a:r>
              <a:rPr lang="en-US" sz="1600" b="1" dirty="0">
                <a:solidFill>
                  <a:srgbClr val="000000"/>
                </a:solidFill>
                <a:latin typeface="Apercu Pro"/>
                <a:cs typeface="Arial"/>
              </a:rPr>
              <a:t>Tip 5: </a:t>
            </a:r>
            <a:r>
              <a:rPr lang="en-GB" sz="1600" dirty="0">
                <a:solidFill>
                  <a:srgbClr val="000000"/>
                </a:solidFill>
                <a:latin typeface="Apercu Pro"/>
                <a:cs typeface="Arial"/>
              </a:rPr>
              <a:t>The external speakers process covers all society events both on campus and off campus, in person and online.</a:t>
            </a:r>
          </a:p>
          <a:p>
            <a:pPr marL="285750" indent="-285750">
              <a:lnSpc>
                <a:spcPct val="90000"/>
              </a:lnSpc>
              <a:spcBef>
                <a:spcPts val="1000"/>
              </a:spcBef>
              <a:buFont typeface="Arial"/>
              <a:buChar char="•"/>
            </a:pPr>
            <a:endParaRPr lang="en-US" sz="1600" dirty="0">
              <a:solidFill>
                <a:srgbClr val="000000"/>
              </a:solidFill>
              <a:latin typeface="Apercu Pro"/>
              <a:cs typeface="Arial"/>
            </a:endParaRPr>
          </a:p>
          <a:p>
            <a:pPr marL="285750" indent="-285750">
              <a:lnSpc>
                <a:spcPct val="90000"/>
              </a:lnSpc>
              <a:spcBef>
                <a:spcPts val="1000"/>
              </a:spcBef>
              <a:buFont typeface="Arial"/>
              <a:buChar char="•"/>
            </a:pPr>
            <a:r>
              <a:rPr lang="en-US" sz="1600" b="1" dirty="0">
                <a:solidFill>
                  <a:srgbClr val="000000"/>
                </a:solidFill>
                <a:latin typeface="Apercu Pro"/>
                <a:cs typeface="Arial"/>
              </a:rPr>
              <a:t>Tip 6: </a:t>
            </a:r>
            <a:r>
              <a:rPr lang="en-GB" sz="1600" dirty="0">
                <a:solidFill>
                  <a:srgbClr val="000000"/>
                </a:solidFill>
                <a:latin typeface="Apercu Pro"/>
                <a:cs typeface="Arial"/>
              </a:rPr>
              <a:t>No meeting, event or activity (online or otherwise) involving an external speaker may be published or promoted until the External Speaker Process is complete. You should factor this into your timeline for planning your event.</a:t>
            </a:r>
          </a:p>
          <a:p>
            <a:pPr marL="285750" indent="-285750">
              <a:lnSpc>
                <a:spcPct val="90000"/>
              </a:lnSpc>
              <a:spcBef>
                <a:spcPts val="1000"/>
              </a:spcBef>
              <a:buFont typeface="Arial"/>
              <a:buChar char="•"/>
            </a:pPr>
            <a:endParaRPr lang="en-US" sz="1600" dirty="0">
              <a:solidFill>
                <a:srgbClr val="000000"/>
              </a:solidFill>
              <a:latin typeface="Apercu Pro"/>
              <a:cs typeface="Arial"/>
            </a:endParaRPr>
          </a:p>
          <a:p>
            <a:pPr marL="285750" indent="-285750">
              <a:lnSpc>
                <a:spcPct val="90000"/>
              </a:lnSpc>
              <a:spcBef>
                <a:spcPts val="1000"/>
              </a:spcBef>
              <a:buFont typeface="Arial"/>
              <a:buChar char="•"/>
            </a:pPr>
            <a:r>
              <a:rPr lang="en-US" sz="1600" b="1" dirty="0">
                <a:solidFill>
                  <a:srgbClr val="000000"/>
                </a:solidFill>
                <a:latin typeface="Apercu Pro"/>
                <a:cs typeface="Arial"/>
              </a:rPr>
              <a:t>Tip 7: </a:t>
            </a:r>
            <a:r>
              <a:rPr lang="en-US" sz="1600" dirty="0">
                <a:solidFill>
                  <a:srgbClr val="000000"/>
                </a:solidFill>
                <a:latin typeface="Apercu Pro"/>
                <a:cs typeface="Arial"/>
              </a:rPr>
              <a:t>Think </a:t>
            </a:r>
            <a:r>
              <a:rPr lang="en-US" sz="1600" b="1" dirty="0">
                <a:solidFill>
                  <a:srgbClr val="000000"/>
                </a:solidFill>
                <a:latin typeface="Apercu Pro"/>
                <a:cs typeface="Arial"/>
              </a:rPr>
              <a:t>BIG</a:t>
            </a:r>
            <a:r>
              <a:rPr lang="en-US" sz="1600" dirty="0">
                <a:solidFill>
                  <a:srgbClr val="000000"/>
                </a:solidFill>
                <a:latin typeface="Apercu Pro"/>
                <a:cs typeface="Arial"/>
              </a:rPr>
              <a:t> about who you invite to campus! For large scale events, please do ensure you give the Union as much notice as possible to enable us to support you effectively.</a:t>
            </a:r>
          </a:p>
          <a:p>
            <a:pPr marL="285750" indent="-285750">
              <a:lnSpc>
                <a:spcPct val="90000"/>
              </a:lnSpc>
              <a:spcBef>
                <a:spcPts val="1000"/>
              </a:spcBef>
              <a:buFont typeface="Arial"/>
              <a:buChar char="•"/>
            </a:pPr>
            <a:endParaRPr lang="en-US" sz="1600" dirty="0">
              <a:solidFill>
                <a:srgbClr val="000000"/>
              </a:solidFill>
              <a:latin typeface="Apercu Pro"/>
              <a:cs typeface="Arial"/>
            </a:endParaRPr>
          </a:p>
          <a:p>
            <a:pPr marL="285750" indent="-285750">
              <a:lnSpc>
                <a:spcPct val="90000"/>
              </a:lnSpc>
              <a:spcBef>
                <a:spcPts val="1000"/>
              </a:spcBef>
              <a:buFont typeface="Arial"/>
              <a:buChar char="•"/>
            </a:pPr>
            <a:r>
              <a:rPr lang="en-US" sz="1600" b="1" dirty="0">
                <a:solidFill>
                  <a:srgbClr val="000000"/>
                </a:solidFill>
                <a:latin typeface="Apercu Pro"/>
                <a:cs typeface="Arial"/>
              </a:rPr>
              <a:t>Tip 8: </a:t>
            </a:r>
            <a:r>
              <a:rPr lang="en-GB" sz="1600" dirty="0">
                <a:solidFill>
                  <a:srgbClr val="000000"/>
                </a:solidFill>
                <a:latin typeface="Apercu Pro"/>
                <a:cs typeface="Arial"/>
              </a:rPr>
              <a:t>Some speakers may request travel or accommodation expenses reimbursed. You should look to cover these either through ticket sales, society development fund or memberships.</a:t>
            </a:r>
            <a:endParaRPr lang="en-GB" sz="1600" dirty="0">
              <a:latin typeface="Apercu Pro"/>
            </a:endParaRPr>
          </a:p>
          <a:p>
            <a:endParaRPr lang="en-US" sz="1200" dirty="0">
              <a:solidFill>
                <a:schemeClr val="bg1">
                  <a:lumMod val="10000"/>
                </a:schemeClr>
              </a:solidFill>
              <a:latin typeface="Apercu Pro" panose="020B0203050601040103" pitchFamily="34" charset="0"/>
            </a:endParaRPr>
          </a:p>
        </p:txBody>
      </p:sp>
      <p:pic>
        <p:nvPicPr>
          <p:cNvPr id="3" name="Graphic 11" descr="Online meeting with solid fill">
            <a:extLst>
              <a:ext uri="{FF2B5EF4-FFF2-40B4-BE49-F238E27FC236}">
                <a16:creationId xmlns:a16="http://schemas.microsoft.com/office/drawing/2014/main" id="{3E895EE7-CD6B-217B-876B-4CB49DC24B7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4285" y="1801091"/>
            <a:ext cx="764184" cy="744392"/>
          </a:xfrm>
          <a:prstGeom prst="rect">
            <a:avLst/>
          </a:prstGeom>
        </p:spPr>
      </p:pic>
      <p:pic>
        <p:nvPicPr>
          <p:cNvPr id="10" name="Graphic 5" descr="Chat with solid fill">
            <a:extLst>
              <a:ext uri="{FF2B5EF4-FFF2-40B4-BE49-F238E27FC236}">
                <a16:creationId xmlns:a16="http://schemas.microsoft.com/office/drawing/2014/main" id="{83A5F4C4-7E7C-3101-8234-221F4712F00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94285" y="2811544"/>
            <a:ext cx="768189" cy="738501"/>
          </a:xfrm>
          <a:prstGeom prst="rect">
            <a:avLst/>
          </a:prstGeom>
        </p:spPr>
      </p:pic>
      <p:pic>
        <p:nvPicPr>
          <p:cNvPr id="11" name="Graphic 3" descr="Camera with solid fill">
            <a:extLst>
              <a:ext uri="{FF2B5EF4-FFF2-40B4-BE49-F238E27FC236}">
                <a16:creationId xmlns:a16="http://schemas.microsoft.com/office/drawing/2014/main" id="{914B48FB-D6B7-327B-9480-9D5229D631F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93288" y="3795154"/>
            <a:ext cx="849349" cy="839452"/>
          </a:xfrm>
          <a:prstGeom prst="rect">
            <a:avLst/>
          </a:prstGeom>
        </p:spPr>
      </p:pic>
      <p:pic>
        <p:nvPicPr>
          <p:cNvPr id="12" name="Graphic 8" descr="Gold bars with solid fill">
            <a:extLst>
              <a:ext uri="{FF2B5EF4-FFF2-40B4-BE49-F238E27FC236}">
                <a16:creationId xmlns:a16="http://schemas.microsoft.com/office/drawing/2014/main" id="{97803470-7CA0-44C6-0E1F-0BF9A41FAF3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94285" y="4722840"/>
            <a:ext cx="843870" cy="833974"/>
          </a:xfrm>
          <a:prstGeom prst="rect">
            <a:avLst/>
          </a:prstGeom>
        </p:spPr>
      </p:pic>
    </p:spTree>
    <p:extLst>
      <p:ext uri="{BB962C8B-B14F-4D97-AF65-F5344CB8AC3E}">
        <p14:creationId xmlns:p14="http://schemas.microsoft.com/office/powerpoint/2010/main" val="29928135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1941F1-2A85-A3E4-4621-2C608BDB7792}"/>
              </a:ext>
            </a:extLst>
          </p:cNvPr>
          <p:cNvSpPr txBox="1"/>
          <p:nvPr/>
        </p:nvSpPr>
        <p:spPr>
          <a:xfrm>
            <a:off x="1010670" y="2775135"/>
            <a:ext cx="4788094" cy="1303755"/>
          </a:xfrm>
          <a:prstGeom prst="rect">
            <a:avLst/>
          </a:prstGeom>
          <a:noFill/>
        </p:spPr>
        <p:txBody>
          <a:bodyPr wrap="square" lIns="91440" tIns="45720" rIns="91440" bIns="45720" rtlCol="0" anchor="t">
            <a:spAutoFit/>
          </a:bodyPr>
          <a:lstStyle/>
          <a:p>
            <a:pPr>
              <a:lnSpc>
                <a:spcPct val="80000"/>
              </a:lnSpc>
            </a:pPr>
            <a:r>
              <a:rPr lang="en-US" sz="9650" b="1" dirty="0">
                <a:solidFill>
                  <a:schemeClr val="bg1">
                    <a:lumMod val="10000"/>
                  </a:schemeClr>
                </a:solidFill>
                <a:latin typeface="Apercu Pro Black"/>
              </a:rPr>
              <a:t>Q+A</a:t>
            </a:r>
          </a:p>
        </p:txBody>
      </p:sp>
      <p:pic>
        <p:nvPicPr>
          <p:cNvPr id="6" name="Picture 5" descr="A logo with orange letters on a black background&#10;&#10;Description automatically generated">
            <a:extLst>
              <a:ext uri="{FF2B5EF4-FFF2-40B4-BE49-F238E27FC236}">
                <a16:creationId xmlns:a16="http://schemas.microsoft.com/office/drawing/2014/main" id="{2698A6ED-4DC4-AF16-BB7E-0F41EC9EF20D}"/>
              </a:ext>
            </a:extLst>
          </p:cNvPr>
          <p:cNvPicPr>
            <a:picLocks noChangeAspect="1"/>
          </p:cNvPicPr>
          <p:nvPr/>
        </p:nvPicPr>
        <p:blipFill>
          <a:blip r:embed="rId3"/>
          <a:stretch>
            <a:fillRect/>
          </a:stretch>
        </p:blipFill>
        <p:spPr>
          <a:xfrm>
            <a:off x="6096000" y="1968901"/>
            <a:ext cx="6096000" cy="2939627"/>
          </a:xfrm>
          <a:prstGeom prst="rect">
            <a:avLst/>
          </a:prstGeom>
        </p:spPr>
      </p:pic>
      <p:cxnSp>
        <p:nvCxnSpPr>
          <p:cNvPr id="5" name="Straight Arrow Connector 4">
            <a:extLst>
              <a:ext uri="{FF2B5EF4-FFF2-40B4-BE49-F238E27FC236}">
                <a16:creationId xmlns:a16="http://schemas.microsoft.com/office/drawing/2014/main" id="{CE17CAF0-548E-BB4B-952F-88C761C2750A}"/>
              </a:ext>
            </a:extLst>
          </p:cNvPr>
          <p:cNvCxnSpPr/>
          <p:nvPr/>
        </p:nvCxnSpPr>
        <p:spPr>
          <a:xfrm>
            <a:off x="1478341" y="589665"/>
            <a:ext cx="9246972" cy="30891"/>
          </a:xfrm>
          <a:prstGeom prst="straightConnector1">
            <a:avLst/>
          </a:prstGeom>
          <a:ln>
            <a:solidFill>
              <a:srgbClr val="00C7A0"/>
            </a:solidFill>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C6A4798E-0846-07C9-37CA-4F1E9094D238}"/>
              </a:ext>
            </a:extLst>
          </p:cNvPr>
          <p:cNvCxnSpPr>
            <a:cxnSpLocks/>
          </p:cNvCxnSpPr>
          <p:nvPr/>
        </p:nvCxnSpPr>
        <p:spPr>
          <a:xfrm>
            <a:off x="1478340" y="6239966"/>
            <a:ext cx="9246972" cy="30891"/>
          </a:xfrm>
          <a:prstGeom prst="straightConnector1">
            <a:avLst/>
          </a:prstGeom>
          <a:ln>
            <a:solidFill>
              <a:srgbClr val="00C7A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893754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1941F1-2A85-A3E4-4621-2C608BDB7792}"/>
              </a:ext>
            </a:extLst>
          </p:cNvPr>
          <p:cNvSpPr txBox="1"/>
          <p:nvPr/>
        </p:nvSpPr>
        <p:spPr>
          <a:xfrm>
            <a:off x="773832" y="2579486"/>
            <a:ext cx="4788094" cy="1730923"/>
          </a:xfrm>
          <a:prstGeom prst="rect">
            <a:avLst/>
          </a:prstGeom>
          <a:noFill/>
        </p:spPr>
        <p:txBody>
          <a:bodyPr wrap="square" lIns="91440" tIns="45720" rIns="91440" bIns="45720" rtlCol="0" anchor="t">
            <a:spAutoFit/>
          </a:bodyPr>
          <a:lstStyle/>
          <a:p>
            <a:pPr>
              <a:lnSpc>
                <a:spcPct val="80000"/>
              </a:lnSpc>
            </a:pPr>
            <a:r>
              <a:rPr lang="en-US" sz="4400" b="1" dirty="0">
                <a:solidFill>
                  <a:srgbClr val="FF8400"/>
                </a:solidFill>
                <a:latin typeface="Apercu Pro Black"/>
              </a:rPr>
              <a:t>ACTIVITY:</a:t>
            </a:r>
          </a:p>
          <a:p>
            <a:pPr>
              <a:lnSpc>
                <a:spcPct val="80000"/>
              </a:lnSpc>
            </a:pPr>
            <a:r>
              <a:rPr lang="en-US" sz="4400" b="1" dirty="0">
                <a:solidFill>
                  <a:schemeClr val="bg1">
                    <a:lumMod val="10000"/>
                  </a:schemeClr>
                </a:solidFill>
                <a:latin typeface="Apercu Pro Black"/>
              </a:rPr>
              <a:t>External Speaker</a:t>
            </a:r>
          </a:p>
          <a:p>
            <a:pPr>
              <a:lnSpc>
                <a:spcPct val="80000"/>
              </a:lnSpc>
            </a:pPr>
            <a:r>
              <a:rPr lang="en-US" sz="4400" b="1" dirty="0">
                <a:solidFill>
                  <a:schemeClr val="bg1">
                    <a:lumMod val="10000"/>
                  </a:schemeClr>
                </a:solidFill>
                <a:latin typeface="Apercu Pro Black"/>
              </a:rPr>
              <a:t>Scenarios</a:t>
            </a:r>
          </a:p>
        </p:txBody>
      </p:sp>
      <p:pic>
        <p:nvPicPr>
          <p:cNvPr id="6" name="Picture 5" descr="A logo with orange letters on a black background&#10;&#10;Description automatically generated">
            <a:extLst>
              <a:ext uri="{FF2B5EF4-FFF2-40B4-BE49-F238E27FC236}">
                <a16:creationId xmlns:a16="http://schemas.microsoft.com/office/drawing/2014/main" id="{2698A6ED-4DC4-AF16-BB7E-0F41EC9EF20D}"/>
              </a:ext>
            </a:extLst>
          </p:cNvPr>
          <p:cNvPicPr>
            <a:picLocks noChangeAspect="1"/>
          </p:cNvPicPr>
          <p:nvPr/>
        </p:nvPicPr>
        <p:blipFill>
          <a:blip r:embed="rId3"/>
          <a:stretch>
            <a:fillRect/>
          </a:stretch>
        </p:blipFill>
        <p:spPr>
          <a:xfrm>
            <a:off x="6096000" y="1968901"/>
            <a:ext cx="6096000" cy="2939627"/>
          </a:xfrm>
          <a:prstGeom prst="rect">
            <a:avLst/>
          </a:prstGeom>
        </p:spPr>
      </p:pic>
      <p:cxnSp>
        <p:nvCxnSpPr>
          <p:cNvPr id="5" name="Straight Arrow Connector 4">
            <a:extLst>
              <a:ext uri="{FF2B5EF4-FFF2-40B4-BE49-F238E27FC236}">
                <a16:creationId xmlns:a16="http://schemas.microsoft.com/office/drawing/2014/main" id="{CE17CAF0-548E-BB4B-952F-88C761C2750A}"/>
              </a:ext>
            </a:extLst>
          </p:cNvPr>
          <p:cNvCxnSpPr/>
          <p:nvPr/>
        </p:nvCxnSpPr>
        <p:spPr>
          <a:xfrm>
            <a:off x="1478341" y="589665"/>
            <a:ext cx="9246972" cy="30891"/>
          </a:xfrm>
          <a:prstGeom prst="straightConnector1">
            <a:avLst/>
          </a:prstGeom>
          <a:ln>
            <a:solidFill>
              <a:srgbClr val="00C7A0"/>
            </a:solidFill>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C6A4798E-0846-07C9-37CA-4F1E9094D238}"/>
              </a:ext>
            </a:extLst>
          </p:cNvPr>
          <p:cNvCxnSpPr>
            <a:cxnSpLocks/>
          </p:cNvCxnSpPr>
          <p:nvPr/>
        </p:nvCxnSpPr>
        <p:spPr>
          <a:xfrm>
            <a:off x="1478340" y="6239966"/>
            <a:ext cx="9246972" cy="30891"/>
          </a:xfrm>
          <a:prstGeom prst="straightConnector1">
            <a:avLst/>
          </a:prstGeom>
          <a:ln>
            <a:solidFill>
              <a:srgbClr val="00C7A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808135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sp>
        <p:nvSpPr>
          <p:cNvPr id="89" name="TextBox 88">
            <a:extLst>
              <a:ext uri="{FF2B5EF4-FFF2-40B4-BE49-F238E27FC236}">
                <a16:creationId xmlns:a16="http://schemas.microsoft.com/office/drawing/2014/main" id="{2DB942DF-B7E7-D825-A7AF-FD1B6E96E9F9}"/>
              </a:ext>
            </a:extLst>
          </p:cNvPr>
          <p:cNvSpPr txBox="1"/>
          <p:nvPr/>
        </p:nvSpPr>
        <p:spPr>
          <a:xfrm>
            <a:off x="6069241" y="2495471"/>
            <a:ext cx="4758258" cy="2215991"/>
          </a:xfrm>
          <a:prstGeom prst="rect">
            <a:avLst/>
          </a:prstGeom>
          <a:noFill/>
        </p:spPr>
        <p:txBody>
          <a:bodyPr wrap="square" lIns="91440" tIns="45720" rIns="91440" bIns="45720" rtlCol="0" anchor="t">
            <a:spAutoFit/>
          </a:bodyPr>
          <a:lstStyle/>
          <a:p>
            <a:r>
              <a:rPr lang="en-US" sz="2000" b="1" dirty="0">
                <a:solidFill>
                  <a:srgbClr val="000000"/>
                </a:solidFill>
                <a:latin typeface="Apercu Pro Black"/>
                <a:cs typeface="Arial"/>
              </a:rPr>
              <a:t>Useful links:</a:t>
            </a:r>
            <a:endParaRPr lang="en-US" sz="2000" dirty="0">
              <a:solidFill>
                <a:srgbClr val="000000"/>
              </a:solidFill>
              <a:latin typeface="Apercu Pro Black"/>
              <a:cs typeface="Arial"/>
            </a:endParaRPr>
          </a:p>
          <a:p>
            <a:r>
              <a:rPr lang="en-US" sz="2000" dirty="0">
                <a:solidFill>
                  <a:srgbClr val="000000"/>
                </a:solidFill>
                <a:latin typeface="Apercu Pro"/>
                <a:cs typeface="Arial"/>
                <a:hlinkClick r:id="rId3"/>
              </a:rPr>
              <a:t>External Speakers Policy</a:t>
            </a:r>
            <a:endParaRPr lang="en-US" sz="2000">
              <a:solidFill>
                <a:srgbClr val="000000"/>
              </a:solidFill>
              <a:latin typeface="Apercu Pro"/>
              <a:cs typeface="Arial"/>
            </a:endParaRPr>
          </a:p>
          <a:p>
            <a:r>
              <a:rPr lang="en-US" sz="2000" dirty="0">
                <a:solidFill>
                  <a:srgbClr val="000000"/>
                </a:solidFill>
                <a:latin typeface="Apercu Pro"/>
                <a:cs typeface="Arial"/>
                <a:hlinkClick r:id="rId4"/>
              </a:rPr>
              <a:t>City’s Code of Practice on Freedom of Speech</a:t>
            </a:r>
            <a:endParaRPr lang="en-US" sz="2000">
              <a:solidFill>
                <a:srgbClr val="000000"/>
              </a:solidFill>
              <a:latin typeface="Apercu Pro"/>
              <a:cs typeface="Arial"/>
            </a:endParaRPr>
          </a:p>
          <a:p>
            <a:r>
              <a:rPr lang="en-US" sz="2000" dirty="0">
                <a:solidFill>
                  <a:srgbClr val="000000"/>
                </a:solidFill>
                <a:latin typeface="Apercu Pro"/>
                <a:cs typeface="Arial"/>
                <a:hlinkClick r:id="rId5"/>
              </a:rPr>
              <a:t>Societies Handbook</a:t>
            </a:r>
            <a:endParaRPr lang="en-US" sz="2000">
              <a:solidFill>
                <a:srgbClr val="000000"/>
              </a:solidFill>
              <a:latin typeface="Apercu Pro"/>
            </a:endParaRPr>
          </a:p>
          <a:p>
            <a:r>
              <a:rPr lang="en-US" sz="2000" dirty="0">
                <a:solidFill>
                  <a:srgbClr val="000000"/>
                </a:solidFill>
                <a:latin typeface="Apercu Pro"/>
                <a:cs typeface="Arial"/>
                <a:hlinkClick r:id="rId6"/>
              </a:rPr>
              <a:t>Society Committee Hub</a:t>
            </a:r>
            <a:endParaRPr lang="en-US">
              <a:latin typeface="Apercu Pro"/>
            </a:endParaRPr>
          </a:p>
          <a:p>
            <a:endParaRPr lang="en-US" dirty="0">
              <a:solidFill>
                <a:schemeClr val="bg1">
                  <a:lumMod val="10000"/>
                </a:schemeClr>
              </a:solidFill>
              <a:latin typeface="Apercu Pro" panose="020B0203050601040103" pitchFamily="34" charset="0"/>
            </a:endParaRPr>
          </a:p>
        </p:txBody>
      </p:sp>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9159687" cy="698012"/>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In this session you will learn about:</a:t>
            </a:r>
            <a:endParaRPr lang="en-US" sz="4800" b="1" dirty="0">
              <a:solidFill>
                <a:schemeClr val="bg1">
                  <a:lumMod val="10000"/>
                </a:schemeClr>
              </a:solidFill>
              <a:latin typeface="Apercu Pro Black" pitchFamily="2" charset="0"/>
            </a:endParaRP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7"/>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25409" y="2592909"/>
            <a:ext cx="4758258" cy="2215991"/>
          </a:xfrm>
          <a:prstGeom prst="rect">
            <a:avLst/>
          </a:prstGeom>
          <a:noFill/>
        </p:spPr>
        <p:txBody>
          <a:bodyPr wrap="square" lIns="91440" tIns="45720" rIns="91440" bIns="45720" rtlCol="0" anchor="t">
            <a:spAutoFit/>
          </a:bodyPr>
          <a:lstStyle/>
          <a:p>
            <a:pPr marL="342900" indent="-342900">
              <a:buFont typeface="Arial"/>
              <a:buChar char="•"/>
            </a:pPr>
            <a:r>
              <a:rPr lang="en-US" sz="2000" dirty="0">
                <a:solidFill>
                  <a:srgbClr val="000000"/>
                </a:solidFill>
                <a:latin typeface="Apercu Pro"/>
              </a:rPr>
              <a:t>External Speakers Policy and Freedom of Speech</a:t>
            </a:r>
          </a:p>
          <a:p>
            <a:pPr marL="342900" indent="-342900">
              <a:buFont typeface="Arial"/>
              <a:buChar char="•"/>
            </a:pPr>
            <a:r>
              <a:rPr lang="en-US" sz="2000" dirty="0">
                <a:solidFill>
                  <a:srgbClr val="000000"/>
                </a:solidFill>
                <a:latin typeface="Apercu Pro"/>
              </a:rPr>
              <a:t>External Speakers Process</a:t>
            </a:r>
            <a:endParaRPr lang="en-US" sz="2000" dirty="0">
              <a:solidFill>
                <a:srgbClr val="000000"/>
              </a:solidFill>
              <a:latin typeface="Apercu Pro" panose="020B0203050601040103" pitchFamily="34" charset="0"/>
            </a:endParaRPr>
          </a:p>
          <a:p>
            <a:pPr marL="342900" indent="-342900">
              <a:buFont typeface="Arial"/>
              <a:buChar char="•"/>
            </a:pPr>
            <a:r>
              <a:rPr lang="en-US" sz="2000" dirty="0">
                <a:solidFill>
                  <a:srgbClr val="000000"/>
                </a:solidFill>
                <a:latin typeface="Apercu Pro"/>
              </a:rPr>
              <a:t>When to refer an external speaker</a:t>
            </a:r>
          </a:p>
          <a:p>
            <a:pPr marL="342900" indent="-342900">
              <a:buFont typeface="Arial"/>
              <a:buChar char="•"/>
            </a:pPr>
            <a:r>
              <a:rPr lang="en-US" sz="2000" dirty="0">
                <a:solidFill>
                  <a:srgbClr val="000000"/>
                </a:solidFill>
                <a:latin typeface="Apercu Pro"/>
              </a:rPr>
              <a:t>How the Union will support you to plan external speaker events</a:t>
            </a:r>
            <a:endParaRPr lang="en-US" dirty="0"/>
          </a:p>
          <a:p>
            <a:endParaRPr lang="en-US"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37229464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7557262" cy="704167"/>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What is an external speaker?</a:t>
            </a:r>
            <a:endParaRPr lang="en-US" dirty="0">
              <a:solidFill>
                <a:schemeClr val="bg1">
                  <a:lumMod val="10000"/>
                </a:schemeClr>
              </a:solidFill>
            </a:endParaRP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79838" y="2450953"/>
            <a:ext cx="10823366" cy="1955407"/>
          </a:xfrm>
          <a:prstGeom prst="rect">
            <a:avLst/>
          </a:prstGeom>
          <a:noFill/>
        </p:spPr>
        <p:txBody>
          <a:bodyPr wrap="square" lIns="91440" tIns="45720" rIns="91440" bIns="45720" rtlCol="0" anchor="t">
            <a:spAutoFit/>
          </a:bodyPr>
          <a:lstStyle/>
          <a:p>
            <a:pPr marL="285750" indent="-285750">
              <a:lnSpc>
                <a:spcPct val="90000"/>
              </a:lnSpc>
              <a:spcBef>
                <a:spcPts val="1000"/>
              </a:spcBef>
              <a:buFont typeface="Arial"/>
              <a:buChar char="•"/>
            </a:pPr>
            <a:r>
              <a:rPr lang="en-US" sz="2400" dirty="0">
                <a:solidFill>
                  <a:srgbClr val="000000"/>
                </a:solidFill>
                <a:latin typeface="Apercu Pro"/>
                <a:cs typeface="Arial"/>
              </a:rPr>
              <a:t>Internal speakers are staff or students who are part of City, University of London.</a:t>
            </a:r>
          </a:p>
          <a:p>
            <a:pPr marL="285750" indent="-285750">
              <a:lnSpc>
                <a:spcPct val="90000"/>
              </a:lnSpc>
              <a:spcBef>
                <a:spcPts val="1000"/>
              </a:spcBef>
              <a:buFont typeface="Arial"/>
              <a:buChar char="•"/>
            </a:pPr>
            <a:endParaRPr lang="en-US" sz="2400" dirty="0">
              <a:solidFill>
                <a:srgbClr val="000000"/>
              </a:solidFill>
              <a:latin typeface="Apercu Pro"/>
              <a:cs typeface="Arial"/>
            </a:endParaRPr>
          </a:p>
          <a:p>
            <a:pPr marL="285750" indent="-285750">
              <a:lnSpc>
                <a:spcPct val="90000"/>
              </a:lnSpc>
              <a:spcBef>
                <a:spcPts val="1000"/>
              </a:spcBef>
              <a:buFont typeface="Arial"/>
              <a:buChar char="•"/>
            </a:pPr>
            <a:r>
              <a:rPr lang="en-GB" sz="2400" dirty="0">
                <a:solidFill>
                  <a:srgbClr val="000000"/>
                </a:solidFill>
                <a:latin typeface="Apercu Pro"/>
                <a:cs typeface="Arial"/>
              </a:rPr>
              <a:t>External Speakers are anyone not associated with City, University of London and will be speaking at your event.</a:t>
            </a:r>
            <a:endParaRPr lang="en-US" sz="2400" dirty="0">
              <a:latin typeface="Apercu Pro"/>
            </a:endParaRPr>
          </a:p>
          <a:p>
            <a:endParaRPr lang="en-US"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41034990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6344878" cy="704167"/>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External Speakers Policy</a:t>
            </a:r>
            <a:endParaRPr lang="en-US" dirty="0">
              <a:solidFill>
                <a:schemeClr val="bg1">
                  <a:lumMod val="10000"/>
                </a:schemeClr>
              </a:solidFill>
            </a:endParaRP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79838" y="2100845"/>
            <a:ext cx="10823366" cy="3816429"/>
          </a:xfrm>
          <a:prstGeom prst="rect">
            <a:avLst/>
          </a:prstGeom>
          <a:noFill/>
        </p:spPr>
        <p:txBody>
          <a:bodyPr wrap="square" lIns="91440" tIns="45720" rIns="91440" bIns="45720" rtlCol="0" anchor="t">
            <a:spAutoFit/>
          </a:bodyPr>
          <a:lstStyle/>
          <a:p>
            <a:pPr marL="285750" indent="-285750">
              <a:buFont typeface="Arial"/>
              <a:buChar char="•"/>
            </a:pPr>
            <a:r>
              <a:rPr lang="en-US" sz="1600" dirty="0">
                <a:solidFill>
                  <a:srgbClr val="000000"/>
                </a:solidFill>
                <a:latin typeface="Apercu Pro"/>
                <a:cs typeface="Arial"/>
              </a:rPr>
              <a:t>Student leadership is fundamental to our Union. As a Union we are committed to empowering event </a:t>
            </a:r>
            <a:r>
              <a:rPr lang="en-US" sz="1600" dirty="0" err="1">
                <a:solidFill>
                  <a:srgbClr val="000000"/>
                </a:solidFill>
                <a:latin typeface="Apercu Pro"/>
                <a:cs typeface="Arial"/>
              </a:rPr>
              <a:t>organisers</a:t>
            </a:r>
            <a:r>
              <a:rPr lang="en-US" sz="1600" dirty="0">
                <a:solidFill>
                  <a:srgbClr val="000000"/>
                </a:solidFill>
                <a:latin typeface="Apercu Pro"/>
                <a:cs typeface="Arial"/>
              </a:rPr>
              <a:t> to make the most of their educational opportunities and skills to explore, debate and challenge issues, including those that may be considered controversial, whilst supporting them in fulfilling their legal responsibilities.</a:t>
            </a:r>
          </a:p>
          <a:p>
            <a:pPr marL="285750" indent="-285750">
              <a:buFont typeface="Arial"/>
              <a:buChar char="•"/>
            </a:pPr>
            <a:endParaRPr lang="en-US" sz="1600" dirty="0">
              <a:solidFill>
                <a:srgbClr val="000000"/>
              </a:solidFill>
              <a:latin typeface="Apercu Pro"/>
              <a:cs typeface="Arial"/>
            </a:endParaRPr>
          </a:p>
          <a:p>
            <a:pPr marL="285750" indent="-285750">
              <a:buFont typeface="Arial"/>
              <a:buChar char="•"/>
            </a:pPr>
            <a:r>
              <a:rPr lang="en-US" sz="1600" dirty="0">
                <a:solidFill>
                  <a:srgbClr val="000000"/>
                </a:solidFill>
                <a:latin typeface="Apercu Pro"/>
                <a:cs typeface="Arial"/>
              </a:rPr>
              <a:t>Freedom of expression and freedom of speech are basic human rights to be protected and are protected by law. The external speaker’s policy enables the Union to balance multiple legal duties including Union policy, charity commission guidance and the Higher Education (Freedom of Speech) Act.</a:t>
            </a:r>
          </a:p>
          <a:p>
            <a:pPr marL="285750" indent="-285750">
              <a:buFont typeface="Arial"/>
              <a:buChar char="•"/>
            </a:pPr>
            <a:endParaRPr lang="en-US" sz="1600" dirty="0">
              <a:solidFill>
                <a:srgbClr val="000000"/>
              </a:solidFill>
              <a:latin typeface="Apercu Pro"/>
              <a:cs typeface="Arial"/>
            </a:endParaRPr>
          </a:p>
          <a:p>
            <a:pPr marL="285750" indent="-285750">
              <a:buFont typeface="Arial"/>
              <a:buChar char="•"/>
            </a:pPr>
            <a:r>
              <a:rPr lang="en-US" sz="1600" dirty="0">
                <a:solidFill>
                  <a:srgbClr val="000000"/>
                </a:solidFill>
                <a:latin typeface="Apercu Pro"/>
                <a:cs typeface="Arial"/>
              </a:rPr>
              <a:t>We have processed nearly 100 external speaker requests this year! Societies have invited politicians, ambassadors, authors, poets, business leaders, musicians and much </a:t>
            </a:r>
            <a:r>
              <a:rPr lang="en-US" sz="1600" dirty="0" err="1">
                <a:solidFill>
                  <a:srgbClr val="000000"/>
                </a:solidFill>
                <a:latin typeface="Apercu Pro"/>
                <a:cs typeface="Arial"/>
              </a:rPr>
              <a:t>much</a:t>
            </a:r>
            <a:r>
              <a:rPr lang="en-US" sz="1600" dirty="0">
                <a:solidFill>
                  <a:srgbClr val="000000"/>
                </a:solidFill>
                <a:latin typeface="Apercu Pro"/>
                <a:cs typeface="Arial"/>
              </a:rPr>
              <a:t> more!</a:t>
            </a:r>
          </a:p>
          <a:p>
            <a:pPr marL="285750" indent="-285750">
              <a:buFont typeface="Arial"/>
              <a:buChar char="•"/>
            </a:pPr>
            <a:endParaRPr lang="en-US" sz="1600" dirty="0">
              <a:solidFill>
                <a:srgbClr val="000000"/>
              </a:solidFill>
              <a:latin typeface="Apercu Pro"/>
              <a:cs typeface="Arial"/>
            </a:endParaRPr>
          </a:p>
          <a:p>
            <a:pPr marL="285750" indent="-285750">
              <a:buFont typeface="Arial"/>
              <a:buChar char="•"/>
            </a:pPr>
            <a:r>
              <a:rPr lang="en-US" sz="1600" dirty="0">
                <a:solidFill>
                  <a:srgbClr val="000000"/>
                </a:solidFill>
                <a:latin typeface="Apercu Pro"/>
                <a:cs typeface="Arial"/>
              </a:rPr>
              <a:t>External speaker events can be highly engaging and interesting for your members. The policy outlines the process which must be followed by societies, the Union and City in relation to external speakers (including events run by staff and sabbatical officers).</a:t>
            </a:r>
            <a:endParaRPr lang="en-US" sz="1600" dirty="0">
              <a:latin typeface="Apercu Pro"/>
            </a:endParaRPr>
          </a:p>
          <a:p>
            <a:endParaRPr lang="en-US"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14591015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5209439" cy="704167"/>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Step 1: Events Form</a:t>
            </a:r>
            <a:endParaRPr lang="en-US" dirty="0"/>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79838" y="2100845"/>
            <a:ext cx="10823366" cy="3570208"/>
          </a:xfrm>
          <a:prstGeom prst="rect">
            <a:avLst/>
          </a:prstGeom>
          <a:noFill/>
        </p:spPr>
        <p:txBody>
          <a:bodyPr wrap="square" lIns="91440" tIns="45720" rIns="91440" bIns="45720" rtlCol="0" anchor="t">
            <a:spAutoFit/>
          </a:bodyPr>
          <a:lstStyle/>
          <a:p>
            <a:pPr marL="285750" indent="-285750">
              <a:buFont typeface="Arial"/>
              <a:buChar char="•"/>
            </a:pPr>
            <a:r>
              <a:rPr lang="en-US" sz="1600" dirty="0">
                <a:solidFill>
                  <a:srgbClr val="000000"/>
                </a:solidFill>
                <a:latin typeface="Apercu Pro"/>
                <a:cs typeface="Arial"/>
              </a:rPr>
              <a:t>For external speakers, the first step is to complete the Relevant Students' Union form – these are the </a:t>
            </a:r>
            <a:r>
              <a:rPr lang="en-US" sz="1600" b="1" dirty="0">
                <a:solidFill>
                  <a:srgbClr val="000000"/>
                </a:solidFill>
                <a:latin typeface="Apercu Pro"/>
                <a:cs typeface="Arial"/>
              </a:rPr>
              <a:t>events form</a:t>
            </a:r>
            <a:r>
              <a:rPr lang="en-US" sz="1600" dirty="0">
                <a:solidFill>
                  <a:srgbClr val="000000"/>
                </a:solidFill>
                <a:latin typeface="Apercu Pro"/>
                <a:cs typeface="Arial"/>
              </a:rPr>
              <a:t> for </a:t>
            </a:r>
            <a:r>
              <a:rPr lang="en-US" sz="1600" b="1" dirty="0">
                <a:solidFill>
                  <a:srgbClr val="000000"/>
                </a:solidFill>
                <a:latin typeface="Apercu Pro"/>
                <a:cs typeface="Arial"/>
              </a:rPr>
              <a:t>Clerkenwell, </a:t>
            </a:r>
            <a:r>
              <a:rPr lang="en-US" sz="1600" dirty="0">
                <a:solidFill>
                  <a:srgbClr val="000000"/>
                </a:solidFill>
                <a:latin typeface="Apercu Pro"/>
                <a:cs typeface="Arial"/>
              </a:rPr>
              <a:t>which can be found on the Committee Hub and the </a:t>
            </a:r>
            <a:r>
              <a:rPr lang="en-US" sz="1600" b="1" dirty="0">
                <a:solidFill>
                  <a:srgbClr val="000000"/>
                </a:solidFill>
                <a:latin typeface="Apercu Pro"/>
                <a:cs typeface="Arial"/>
              </a:rPr>
              <a:t>Tooting External Speakers Form </a:t>
            </a:r>
            <a:r>
              <a:rPr lang="en-US" sz="1600" dirty="0">
                <a:solidFill>
                  <a:srgbClr val="000000"/>
                </a:solidFill>
                <a:latin typeface="Apercu Pro"/>
                <a:cs typeface="Arial"/>
              </a:rPr>
              <a:t>for </a:t>
            </a:r>
            <a:r>
              <a:rPr lang="en-US" sz="1600" b="1" dirty="0">
                <a:solidFill>
                  <a:srgbClr val="000000"/>
                </a:solidFill>
                <a:latin typeface="Apercu Pro"/>
                <a:cs typeface="Arial"/>
              </a:rPr>
              <a:t>Tooting</a:t>
            </a:r>
            <a:r>
              <a:rPr lang="en-US" sz="1600" dirty="0">
                <a:solidFill>
                  <a:srgbClr val="000000"/>
                </a:solidFill>
                <a:latin typeface="Apercu Pro"/>
                <a:cs typeface="Arial"/>
              </a:rPr>
              <a:t>, which can be found in the Tooting Resources Hub.</a:t>
            </a:r>
            <a:endParaRPr lang="en-US" sz="1600" dirty="0">
              <a:solidFill>
                <a:srgbClr val="000000"/>
              </a:solidFill>
              <a:latin typeface="Aptos" panose="020B0004020202020204"/>
              <a:cs typeface="Arial"/>
            </a:endParaRPr>
          </a:p>
          <a:p>
            <a:pPr marL="285750" indent="-285750">
              <a:buFont typeface="Arial"/>
              <a:buChar char="•"/>
            </a:pPr>
            <a:endParaRPr lang="en-US" sz="1600" dirty="0">
              <a:solidFill>
                <a:srgbClr val="000000"/>
              </a:solidFill>
              <a:latin typeface="Apercu Pro"/>
              <a:cs typeface="Arial"/>
            </a:endParaRPr>
          </a:p>
          <a:p>
            <a:pPr marL="285750" indent="-285750">
              <a:buFont typeface="Arial"/>
              <a:buChar char="•"/>
            </a:pPr>
            <a:r>
              <a:rPr lang="en-US" sz="1600" dirty="0">
                <a:solidFill>
                  <a:srgbClr val="000000"/>
                </a:solidFill>
                <a:latin typeface="Apercu Pro"/>
                <a:cs typeface="Arial"/>
              </a:rPr>
              <a:t>These allow you to provide all your event information through one online form. This form then comes to us, and your form will be reviewed by a member of the Communities Team.</a:t>
            </a:r>
            <a:endParaRPr lang="en-US" sz="1600"/>
          </a:p>
          <a:p>
            <a:pPr marL="285750" indent="-285750">
              <a:buFont typeface="Arial"/>
              <a:buChar char="•"/>
            </a:pPr>
            <a:endParaRPr lang="en-US" sz="1600" dirty="0">
              <a:solidFill>
                <a:srgbClr val="000000"/>
              </a:solidFill>
              <a:latin typeface="Apercu Pro"/>
              <a:cs typeface="Arial"/>
            </a:endParaRPr>
          </a:p>
          <a:p>
            <a:pPr marL="285750" indent="-285750">
              <a:buFont typeface="Arial"/>
              <a:buChar char="•"/>
            </a:pPr>
            <a:r>
              <a:rPr lang="en-US" sz="1600" dirty="0">
                <a:solidFill>
                  <a:srgbClr val="000000"/>
                </a:solidFill>
                <a:latin typeface="Apercu Pro"/>
                <a:cs typeface="Arial"/>
              </a:rPr>
              <a:t>The events form will ask if your event has an external speaker. The form will then ask for links to relevant pages, for example the speaker’s LinkedIn page, or any relevant news articles written by or about the speaker. </a:t>
            </a:r>
          </a:p>
          <a:p>
            <a:pPr marL="285750" indent="-285750">
              <a:buFont typeface="Arial"/>
              <a:buChar char="•"/>
            </a:pPr>
            <a:endParaRPr lang="en-US" sz="1600" dirty="0">
              <a:solidFill>
                <a:srgbClr val="000000"/>
              </a:solidFill>
              <a:latin typeface="Apercu Pro"/>
              <a:cs typeface="Arial"/>
            </a:endParaRPr>
          </a:p>
          <a:p>
            <a:pPr marL="285750" indent="-285750">
              <a:buFont typeface="Arial"/>
              <a:buChar char="•"/>
            </a:pPr>
            <a:r>
              <a:rPr lang="en-US" sz="1600" b="1" dirty="0">
                <a:solidFill>
                  <a:srgbClr val="000000"/>
                </a:solidFill>
                <a:latin typeface="Apercu Pro"/>
                <a:cs typeface="Arial"/>
              </a:rPr>
              <a:t>You must submit a minimum of three links to relevant pages and all the required contact information.</a:t>
            </a:r>
            <a:endParaRPr lang="en-US" sz="1600" dirty="0">
              <a:solidFill>
                <a:srgbClr val="000000"/>
              </a:solidFill>
              <a:latin typeface="Apercu Pro"/>
              <a:cs typeface="Arial"/>
            </a:endParaRPr>
          </a:p>
          <a:p>
            <a:pPr marL="285750" indent="-285750">
              <a:buFont typeface="Arial"/>
              <a:buChar char="•"/>
            </a:pPr>
            <a:endParaRPr lang="en-US" sz="1600" dirty="0">
              <a:solidFill>
                <a:srgbClr val="000000"/>
              </a:solidFill>
              <a:latin typeface="Apercu Pro"/>
              <a:cs typeface="Arial"/>
            </a:endParaRPr>
          </a:p>
          <a:p>
            <a:pPr marL="285750" indent="-285750">
              <a:buFont typeface="Arial"/>
              <a:buChar char="•"/>
            </a:pPr>
            <a:r>
              <a:rPr lang="en-US" sz="1600" dirty="0">
                <a:solidFill>
                  <a:srgbClr val="000000"/>
                </a:solidFill>
                <a:latin typeface="Apercu Pro"/>
                <a:cs typeface="Arial"/>
              </a:rPr>
              <a:t>You should complete the form in as much detail as possible.</a:t>
            </a:r>
            <a:endParaRPr lang="en-US" sz="1600" dirty="0">
              <a:latin typeface="Apercu Pro"/>
            </a:endParaRPr>
          </a:p>
          <a:p>
            <a:endParaRPr lang="en-US"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3033654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4119526" cy="704167"/>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Step 2: Referral</a:t>
            </a:r>
            <a:endParaRPr lang="en-US" dirty="0">
              <a:solidFill>
                <a:schemeClr val="bg1">
                  <a:lumMod val="10000"/>
                </a:schemeClr>
              </a:solidFill>
            </a:endParaRP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79838" y="2100845"/>
            <a:ext cx="10823366" cy="3447098"/>
          </a:xfrm>
          <a:prstGeom prst="rect">
            <a:avLst/>
          </a:prstGeom>
          <a:noFill/>
        </p:spPr>
        <p:txBody>
          <a:bodyPr wrap="square" lIns="91440" tIns="45720" rIns="91440" bIns="45720" rtlCol="0" anchor="t">
            <a:spAutoFit/>
          </a:bodyPr>
          <a:lstStyle/>
          <a:p>
            <a:pPr marL="285750" indent="-285750">
              <a:buFont typeface="Arial"/>
              <a:buChar char="•"/>
            </a:pPr>
            <a:r>
              <a:rPr lang="en-US" sz="2000" dirty="0">
                <a:solidFill>
                  <a:srgbClr val="000000"/>
                </a:solidFill>
                <a:latin typeface="Apercu Pro"/>
                <a:cs typeface="Arial"/>
              </a:rPr>
              <a:t>When you complete the external speaker section of the form, you will be asked whether you want to refer the speaker for a more detailed evaluation. </a:t>
            </a:r>
          </a:p>
          <a:p>
            <a:pPr marL="285750" indent="-285750">
              <a:buFont typeface="Arial"/>
              <a:buChar char="•"/>
            </a:pPr>
            <a:endParaRPr lang="en-US" sz="2000" dirty="0">
              <a:solidFill>
                <a:srgbClr val="000000"/>
              </a:solidFill>
              <a:latin typeface="Apercu Pro"/>
              <a:cs typeface="Arial"/>
            </a:endParaRPr>
          </a:p>
          <a:p>
            <a:pPr marL="285750" indent="-285750">
              <a:buFont typeface="Arial"/>
              <a:buChar char="•"/>
            </a:pPr>
            <a:r>
              <a:rPr lang="en-US" sz="2000" dirty="0">
                <a:solidFill>
                  <a:srgbClr val="000000"/>
                </a:solidFill>
                <a:latin typeface="Apercu Pro"/>
                <a:cs typeface="Arial"/>
              </a:rPr>
              <a:t>You should refer the speaker if you answer yes to any of these questions: </a:t>
            </a:r>
          </a:p>
          <a:p>
            <a:pPr marL="285750" indent="-285750">
              <a:buFont typeface="Arial"/>
              <a:buChar char="•"/>
            </a:pPr>
            <a:r>
              <a:rPr lang="en-US" sz="2000" dirty="0">
                <a:solidFill>
                  <a:srgbClr val="000000"/>
                </a:solidFill>
                <a:latin typeface="Apercu Pro"/>
                <a:cs typeface="Arial"/>
              </a:rPr>
              <a:t>a) The speaker or topic has attracted controversy in the past or is likely to attract controversy</a:t>
            </a:r>
          </a:p>
          <a:p>
            <a:pPr marL="285750" indent="-285750">
              <a:buFont typeface="Arial"/>
              <a:buChar char="•"/>
            </a:pPr>
            <a:r>
              <a:rPr lang="en-US" sz="2000" dirty="0">
                <a:solidFill>
                  <a:srgbClr val="000000"/>
                </a:solidFill>
                <a:latin typeface="Apercu Pro"/>
                <a:cs typeface="Arial"/>
              </a:rPr>
              <a:t>b) The event or speaker is likely to attract media attention/interest. </a:t>
            </a:r>
          </a:p>
          <a:p>
            <a:pPr marL="285750" indent="-285750">
              <a:buFont typeface="Arial"/>
              <a:buChar char="•"/>
            </a:pPr>
            <a:r>
              <a:rPr lang="en-US" sz="2000" dirty="0">
                <a:solidFill>
                  <a:srgbClr val="000000"/>
                </a:solidFill>
                <a:latin typeface="Apercu Pro"/>
                <a:cs typeface="Arial"/>
              </a:rPr>
              <a:t>c) The external speaker is on a tour across several institutions or </a:t>
            </a:r>
            <a:r>
              <a:rPr lang="en-US" sz="2000" dirty="0" err="1">
                <a:solidFill>
                  <a:srgbClr val="000000"/>
                </a:solidFill>
                <a:latin typeface="Apercu Pro"/>
                <a:cs typeface="Arial"/>
              </a:rPr>
              <a:t>organisations</a:t>
            </a:r>
            <a:r>
              <a:rPr lang="en-US" sz="2000" dirty="0">
                <a:solidFill>
                  <a:srgbClr val="000000"/>
                </a:solidFill>
                <a:latin typeface="Apercu Pro"/>
                <a:cs typeface="Arial"/>
              </a:rPr>
              <a:t>. </a:t>
            </a:r>
          </a:p>
          <a:p>
            <a:pPr marL="285750" indent="-285750">
              <a:buFont typeface="Arial"/>
              <a:buChar char="•"/>
            </a:pPr>
            <a:endParaRPr lang="en-US" sz="2000" dirty="0">
              <a:solidFill>
                <a:srgbClr val="000000"/>
              </a:solidFill>
              <a:latin typeface="Apercu Pro"/>
              <a:cs typeface="Arial"/>
            </a:endParaRPr>
          </a:p>
          <a:p>
            <a:pPr marL="285750" indent="-285750">
              <a:buFont typeface="Arial"/>
              <a:buChar char="•"/>
            </a:pPr>
            <a:r>
              <a:rPr lang="en-US" sz="2000" dirty="0">
                <a:solidFill>
                  <a:srgbClr val="000000"/>
                </a:solidFill>
                <a:latin typeface="Apercu Pro"/>
                <a:cs typeface="Arial"/>
              </a:rPr>
              <a:t>A referral does not mean your event will be cancelled or rejected, it just allows us to help make sure the event can go ahead safely and be as successful as possible for your student group.</a:t>
            </a:r>
            <a:endParaRPr lang="en-US" sz="2000" dirty="0">
              <a:latin typeface="Apercu Pro"/>
            </a:endParaRPr>
          </a:p>
          <a:p>
            <a:endParaRPr lang="en-US"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34083140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5912581" cy="704167"/>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Step 2: Referral (cont.)</a:t>
            </a:r>
            <a:endParaRPr lang="en-US" dirty="0">
              <a:solidFill>
                <a:schemeClr val="bg1">
                  <a:lumMod val="10000"/>
                </a:schemeClr>
              </a:solidFill>
            </a:endParaRP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79838" y="2100845"/>
            <a:ext cx="10823366" cy="3970318"/>
          </a:xfrm>
          <a:prstGeom prst="rect">
            <a:avLst/>
          </a:prstGeom>
          <a:noFill/>
        </p:spPr>
        <p:txBody>
          <a:bodyPr wrap="square" lIns="91440" tIns="45720" rIns="91440" bIns="45720" rtlCol="0" anchor="t">
            <a:spAutoFit/>
          </a:bodyPr>
          <a:lstStyle/>
          <a:p>
            <a:pPr marL="285750" indent="-285750">
              <a:buFont typeface="Arial"/>
              <a:buChar char="•"/>
            </a:pPr>
            <a:r>
              <a:rPr lang="en-US" dirty="0">
                <a:solidFill>
                  <a:srgbClr val="000000"/>
                </a:solidFill>
                <a:latin typeface="Apercu Pro"/>
                <a:cs typeface="Arial"/>
              </a:rPr>
              <a:t>If you do not self-refer the speaker, but our initial evaluation concludes that they meet one or more of the criteria above, we will refer them for a further evaluation. Therefore, if you think the speaker meets any of the criteria, it saves everyone time if you self-refer in the first instance and reduces the risk your event will be postponed or cancelled.</a:t>
            </a:r>
          </a:p>
          <a:p>
            <a:pPr marL="285750" indent="-285750">
              <a:buFont typeface="Arial"/>
              <a:buChar char="•"/>
            </a:pPr>
            <a:endParaRPr lang="en-US" dirty="0">
              <a:solidFill>
                <a:srgbClr val="000000"/>
              </a:solidFill>
              <a:latin typeface="Apercu Pro"/>
              <a:cs typeface="Arial"/>
            </a:endParaRPr>
          </a:p>
          <a:p>
            <a:pPr marL="285750" indent="-285750">
              <a:buFont typeface="Arial"/>
              <a:buChar char="•"/>
            </a:pPr>
            <a:r>
              <a:rPr lang="en-US" dirty="0">
                <a:solidFill>
                  <a:srgbClr val="000000"/>
                </a:solidFill>
                <a:latin typeface="Apercu Pro"/>
                <a:cs typeface="Arial"/>
              </a:rPr>
              <a:t>For speakers that are not referred, we may decide they need a more detailed evaluation if any of the following occurs: </a:t>
            </a:r>
          </a:p>
          <a:p>
            <a:pPr marL="285750" indent="-285750">
              <a:buFont typeface="Arial"/>
              <a:buChar char="•"/>
            </a:pPr>
            <a:r>
              <a:rPr lang="en-US" dirty="0">
                <a:solidFill>
                  <a:srgbClr val="000000"/>
                </a:solidFill>
                <a:latin typeface="Apercu Pro"/>
                <a:cs typeface="Arial"/>
              </a:rPr>
              <a:t>a) Our Google search shows the speaker to be the topic of mainstream media coverage </a:t>
            </a:r>
          </a:p>
          <a:p>
            <a:pPr marL="285750" indent="-285750">
              <a:buFont typeface="Arial"/>
              <a:buChar char="•"/>
            </a:pPr>
            <a:r>
              <a:rPr lang="en-US" dirty="0">
                <a:solidFill>
                  <a:srgbClr val="000000"/>
                </a:solidFill>
                <a:latin typeface="Apercu Pro"/>
                <a:cs typeface="Arial"/>
              </a:rPr>
              <a:t>b) Our Google search shows that the speaker is on tour across a number of institutions </a:t>
            </a:r>
          </a:p>
          <a:p>
            <a:pPr marL="285750" indent="-285750">
              <a:buFont typeface="Arial"/>
              <a:buChar char="•"/>
            </a:pPr>
            <a:r>
              <a:rPr lang="en-US" dirty="0">
                <a:solidFill>
                  <a:srgbClr val="000000"/>
                </a:solidFill>
                <a:latin typeface="Apercu Pro"/>
                <a:cs typeface="Arial"/>
              </a:rPr>
              <a:t>c) Our search shows that the speaker has social media accounts with more than 10,000 followers </a:t>
            </a:r>
          </a:p>
          <a:p>
            <a:pPr marL="285750" indent="-285750">
              <a:buFont typeface="Arial"/>
              <a:buChar char="•"/>
            </a:pPr>
            <a:endParaRPr lang="en-US" dirty="0">
              <a:solidFill>
                <a:srgbClr val="000000"/>
              </a:solidFill>
              <a:latin typeface="Apercu Pro"/>
              <a:cs typeface="Arial"/>
            </a:endParaRPr>
          </a:p>
          <a:p>
            <a:pPr marL="285750" indent="-285750">
              <a:buFont typeface="Arial"/>
              <a:buChar char="•"/>
            </a:pPr>
            <a:r>
              <a:rPr lang="en-US" dirty="0">
                <a:solidFill>
                  <a:srgbClr val="000000"/>
                </a:solidFill>
                <a:latin typeface="Apercu Pro"/>
                <a:cs typeface="Arial"/>
              </a:rPr>
              <a:t>If you do not refer your speaker and they meet one or more of the requirements above, we will simply refer them ourselves.</a:t>
            </a:r>
            <a:endParaRPr lang="en-US" dirty="0">
              <a:latin typeface="Apercu Pro"/>
            </a:endParaRPr>
          </a:p>
          <a:p>
            <a:endParaRPr lang="en-US"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23216908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5912581" cy="704167"/>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Step 2: Referral (cont.)</a:t>
            </a:r>
            <a:endParaRPr lang="en-US" dirty="0">
              <a:solidFill>
                <a:schemeClr val="bg1">
                  <a:lumMod val="10000"/>
                </a:schemeClr>
              </a:solidFill>
            </a:endParaRP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79838" y="2100845"/>
            <a:ext cx="10823366" cy="2523768"/>
          </a:xfrm>
          <a:prstGeom prst="rect">
            <a:avLst/>
          </a:prstGeom>
          <a:noFill/>
        </p:spPr>
        <p:txBody>
          <a:bodyPr wrap="square" lIns="91440" tIns="45720" rIns="91440" bIns="45720" rtlCol="0" anchor="t">
            <a:spAutoFit/>
          </a:bodyPr>
          <a:lstStyle/>
          <a:p>
            <a:pPr marL="285750" indent="-285750">
              <a:buFont typeface="Arial"/>
              <a:buChar char="•"/>
            </a:pPr>
            <a:r>
              <a:rPr lang="en-GB" sz="2800" dirty="0">
                <a:latin typeface="Apercu Pro"/>
                <a:cs typeface="Arial"/>
              </a:rPr>
              <a:t>Processing referred speakers requires the Union and university to take more measures to organise regulatory steps to ensure an event can go ahead. If you are inviting a speaker who meets the criteria listed above, the Union recommends you plan your event 4-6 weeks in advance to make sure you have time to advertise and promote your event.</a:t>
            </a:r>
          </a:p>
          <a:p>
            <a:endParaRPr lang="en-US"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18013751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FEDE9"/>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C1E1CB41-4C7B-E63B-3A19-C0C0537BF71C}"/>
              </a:ext>
            </a:extLst>
          </p:cNvPr>
          <p:cNvCxnSpPr>
            <a:cxnSpLocks/>
          </p:cNvCxnSpPr>
          <p:nvPr/>
        </p:nvCxnSpPr>
        <p:spPr>
          <a:xfrm flipH="1">
            <a:off x="263525" y="61868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FC855C3-176A-C3BF-2A07-064B7984AB89}"/>
              </a:ext>
            </a:extLst>
          </p:cNvPr>
          <p:cNvCxnSpPr>
            <a:cxnSpLocks/>
          </p:cNvCxnSpPr>
          <p:nvPr/>
        </p:nvCxnSpPr>
        <p:spPr>
          <a:xfrm flipH="1">
            <a:off x="263525" y="700440"/>
            <a:ext cx="11664949"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006EB4D-FD94-153F-3D29-43F34A77981D}"/>
              </a:ext>
            </a:extLst>
          </p:cNvPr>
          <p:cNvSpPr txBox="1"/>
          <p:nvPr/>
        </p:nvSpPr>
        <p:spPr>
          <a:xfrm>
            <a:off x="608114" y="988695"/>
            <a:ext cx="3120278" cy="704167"/>
          </a:xfrm>
          <a:prstGeom prst="rect">
            <a:avLst/>
          </a:prstGeom>
          <a:noFill/>
        </p:spPr>
        <p:txBody>
          <a:bodyPr wrap="none" lIns="91440" tIns="45720" rIns="91440" bIns="45720" rtlCol="0" anchor="t">
            <a:spAutoFit/>
          </a:bodyPr>
          <a:lstStyle/>
          <a:p>
            <a:pPr>
              <a:lnSpc>
                <a:spcPct val="80000"/>
              </a:lnSpc>
            </a:pPr>
            <a:r>
              <a:rPr lang="en-US" sz="4800" b="1" dirty="0">
                <a:solidFill>
                  <a:schemeClr val="bg1">
                    <a:lumMod val="10000"/>
                  </a:schemeClr>
                </a:solidFill>
                <a:latin typeface="Apercu Pro Black"/>
              </a:rPr>
              <a:t>Step 3: Risk</a:t>
            </a:r>
            <a:endParaRPr lang="en-US" dirty="0">
              <a:solidFill>
                <a:schemeClr val="bg1">
                  <a:lumMod val="10000"/>
                </a:schemeClr>
              </a:solidFill>
            </a:endParaRPr>
          </a:p>
        </p:txBody>
      </p:sp>
      <p:pic>
        <p:nvPicPr>
          <p:cNvPr id="8" name="Picture 7">
            <a:extLst>
              <a:ext uri="{FF2B5EF4-FFF2-40B4-BE49-F238E27FC236}">
                <a16:creationId xmlns:a16="http://schemas.microsoft.com/office/drawing/2014/main" id="{B5124DDB-15DF-065D-35EF-06BC06746F88}"/>
              </a:ext>
            </a:extLst>
          </p:cNvPr>
          <p:cNvPicPr>
            <a:picLocks noChangeAspect="1"/>
          </p:cNvPicPr>
          <p:nvPr/>
        </p:nvPicPr>
        <p:blipFill>
          <a:blip r:embed="rId3"/>
          <a:stretch>
            <a:fillRect/>
          </a:stretch>
        </p:blipFill>
        <p:spPr>
          <a:xfrm>
            <a:off x="125099" y="6113125"/>
            <a:ext cx="1544674" cy="744876"/>
          </a:xfrm>
          <a:prstGeom prst="rect">
            <a:avLst/>
          </a:prstGeom>
        </p:spPr>
      </p:pic>
      <p:sp>
        <p:nvSpPr>
          <p:cNvPr id="23" name="TextBox 22">
            <a:hlinkClick r:id="" action="ppaction://noaction"/>
            <a:extLst>
              <a:ext uri="{FF2B5EF4-FFF2-40B4-BE49-F238E27FC236}">
                <a16:creationId xmlns:a16="http://schemas.microsoft.com/office/drawing/2014/main" id="{5554C24E-6293-8F45-1C0A-32C38E390888}"/>
              </a:ext>
            </a:extLst>
          </p:cNvPr>
          <p:cNvSpPr txBox="1"/>
          <p:nvPr/>
        </p:nvSpPr>
        <p:spPr>
          <a:xfrm>
            <a:off x="258675" y="205230"/>
            <a:ext cx="4006290" cy="369332"/>
          </a:xfrm>
          <a:prstGeom prst="rect">
            <a:avLst/>
          </a:prstGeom>
          <a:noFill/>
        </p:spPr>
        <p:txBody>
          <a:bodyPr wrap="none" lIns="91440" tIns="45720" rIns="91440" bIns="45720" rtlCol="0" anchor="t">
            <a:spAutoFit/>
          </a:bodyPr>
          <a:lstStyle/>
          <a:p>
            <a:r>
              <a:rPr lang="en-ID" dirty="0">
                <a:solidFill>
                  <a:schemeClr val="bg1">
                    <a:lumMod val="10000"/>
                  </a:schemeClr>
                </a:solidFill>
                <a:latin typeface="Apercu Pro"/>
              </a:rPr>
              <a:t>Navigating the External Speakers Process</a:t>
            </a:r>
            <a:endParaRPr lang="en-ID" dirty="0">
              <a:solidFill>
                <a:schemeClr val="bg1">
                  <a:lumMod val="10000"/>
                </a:schemeClr>
              </a:solidFill>
              <a:latin typeface="Apercu Pro" panose="020B0203050601040103" pitchFamily="34" charset="0"/>
            </a:endParaRPr>
          </a:p>
        </p:txBody>
      </p:sp>
      <p:sp>
        <p:nvSpPr>
          <p:cNvPr id="4" name="TextBox 3">
            <a:extLst>
              <a:ext uri="{FF2B5EF4-FFF2-40B4-BE49-F238E27FC236}">
                <a16:creationId xmlns:a16="http://schemas.microsoft.com/office/drawing/2014/main" id="{A7D9C810-28AE-BFE9-BF8D-7D01E1207771}"/>
              </a:ext>
            </a:extLst>
          </p:cNvPr>
          <p:cNvSpPr txBox="1"/>
          <p:nvPr/>
        </p:nvSpPr>
        <p:spPr>
          <a:xfrm>
            <a:off x="679838" y="2100845"/>
            <a:ext cx="10823366" cy="3447098"/>
          </a:xfrm>
          <a:prstGeom prst="rect">
            <a:avLst/>
          </a:prstGeom>
          <a:noFill/>
        </p:spPr>
        <p:txBody>
          <a:bodyPr wrap="square" lIns="91440" tIns="45720" rIns="91440" bIns="45720" rtlCol="0" anchor="t">
            <a:spAutoFit/>
          </a:bodyPr>
          <a:lstStyle/>
          <a:p>
            <a:pPr marL="285750" indent="-285750">
              <a:buFont typeface="Arial"/>
              <a:buChar char="•"/>
            </a:pPr>
            <a:r>
              <a:rPr lang="en-US" sz="2000" dirty="0">
                <a:solidFill>
                  <a:srgbClr val="000000"/>
                </a:solidFill>
                <a:latin typeface="Apercu Pro"/>
                <a:cs typeface="Arial"/>
              </a:rPr>
              <a:t>Once we have conducted our evaluation, we will give your event either a ‘low’ or a ‘high’ risk rating. Please note that high risk does not mean the event will be cancelled or the speaker rejected, just that we will help manage the risk and ensure the event can go ahead! </a:t>
            </a:r>
          </a:p>
          <a:p>
            <a:pPr marL="285750" indent="-285750">
              <a:buFont typeface="Arial"/>
              <a:buChar char="•"/>
            </a:pPr>
            <a:endParaRPr lang="en-US" sz="2000" dirty="0">
              <a:solidFill>
                <a:srgbClr val="000000"/>
              </a:solidFill>
              <a:latin typeface="Apercu Pro"/>
              <a:cs typeface="Arial"/>
            </a:endParaRPr>
          </a:p>
          <a:p>
            <a:pPr marL="285750" indent="-285750">
              <a:buFont typeface="Arial"/>
              <a:buChar char="•"/>
            </a:pPr>
            <a:r>
              <a:rPr lang="en-US" sz="2000" dirty="0">
                <a:solidFill>
                  <a:srgbClr val="000000"/>
                </a:solidFill>
                <a:latin typeface="Apercu Pro"/>
                <a:cs typeface="Arial"/>
              </a:rPr>
              <a:t>If your event is considered high risk, </a:t>
            </a:r>
            <a:r>
              <a:rPr lang="en-US" sz="2000" b="1" dirty="0">
                <a:solidFill>
                  <a:srgbClr val="000000"/>
                </a:solidFill>
                <a:latin typeface="Apercu Pro"/>
                <a:cs typeface="Arial"/>
              </a:rPr>
              <a:t>mitigations may be added to ensure the event can go ahead safely</a:t>
            </a:r>
            <a:r>
              <a:rPr lang="en-US" sz="2000" dirty="0">
                <a:solidFill>
                  <a:srgbClr val="000000"/>
                </a:solidFill>
                <a:latin typeface="Apercu Pro"/>
                <a:cs typeface="Arial"/>
              </a:rPr>
              <a:t>. These mitigations will help your event run smoothly, and should anything happen, support you to manage any issues that arise.</a:t>
            </a:r>
          </a:p>
          <a:p>
            <a:pPr marL="285750" indent="-285750">
              <a:buFont typeface="Arial"/>
              <a:buChar char="•"/>
            </a:pPr>
            <a:endParaRPr lang="en-US" sz="2000" dirty="0">
              <a:solidFill>
                <a:srgbClr val="000000"/>
              </a:solidFill>
              <a:latin typeface="Apercu Pro"/>
              <a:cs typeface="Arial"/>
            </a:endParaRPr>
          </a:p>
          <a:p>
            <a:pPr marL="285750" indent="-285750">
              <a:buFont typeface="Arial"/>
              <a:buChar char="•"/>
            </a:pPr>
            <a:r>
              <a:rPr lang="en-US" sz="2000" b="1" dirty="0">
                <a:solidFill>
                  <a:srgbClr val="000000"/>
                </a:solidFill>
                <a:latin typeface="Apercu Pro"/>
                <a:cs typeface="Arial"/>
              </a:rPr>
              <a:t>T</a:t>
            </a:r>
            <a:r>
              <a:rPr lang="en-GB" sz="2000" b="1" dirty="0">
                <a:solidFill>
                  <a:srgbClr val="000000"/>
                </a:solidFill>
                <a:latin typeface="Apercu Pro"/>
                <a:cs typeface="Arial"/>
              </a:rPr>
              <a:t>he risk rating is not placed on the individual person invited but the conditions of the event that require mitigations to ensure attendees are free from harm.</a:t>
            </a:r>
            <a:endParaRPr lang="en-GB" b="1" dirty="0">
              <a:latin typeface="Apercu Pro"/>
            </a:endParaRPr>
          </a:p>
          <a:p>
            <a:endParaRPr lang="en-US" dirty="0">
              <a:solidFill>
                <a:schemeClr val="bg1">
                  <a:lumMod val="10000"/>
                </a:schemeClr>
              </a:solidFill>
              <a:latin typeface="Apercu Pro" panose="020B0203050601040103" pitchFamily="34" charset="0"/>
            </a:endParaRPr>
          </a:p>
        </p:txBody>
      </p:sp>
    </p:spTree>
    <p:extLst>
      <p:ext uri="{BB962C8B-B14F-4D97-AF65-F5344CB8AC3E}">
        <p14:creationId xmlns:p14="http://schemas.microsoft.com/office/powerpoint/2010/main" val="16671317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34F34E97A72146BF50E47142784EC1" ma:contentTypeVersion="14" ma:contentTypeDescription="Create a new document." ma:contentTypeScope="" ma:versionID="ad56b802ab9ca8d1a275c0d3252cbedc">
  <xsd:schema xmlns:xsd="http://www.w3.org/2001/XMLSchema" xmlns:xs="http://www.w3.org/2001/XMLSchema" xmlns:p="http://schemas.microsoft.com/office/2006/metadata/properties" xmlns:ns2="80894ef2-c406-465f-8bbb-de8abade3c14" xmlns:ns3="e36d1176-e402-4044-a2b7-5671af5bf721" targetNamespace="http://schemas.microsoft.com/office/2006/metadata/properties" ma:root="true" ma:fieldsID="318d4da315c3cc775f55929893ea3dc4" ns2:_="" ns3:_="">
    <xsd:import namespace="80894ef2-c406-465f-8bbb-de8abade3c14"/>
    <xsd:import namespace="e36d1176-e402-4044-a2b7-5671af5bf7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LengthInSeconds" minOccurs="0"/>
                <xsd:element ref="ns2:MediaServiceOCR" minOccurs="0"/>
                <xsd:element ref="ns2:Numb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894ef2-c406-465f-8bbb-de8abade3c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60370ab-239c-4f69-b9f9-a829e5a5e91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Number" ma:index="21" nillable="true" ma:displayName="Number" ma:internalName="Number">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e36d1176-e402-4044-a2b7-5671af5bf72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9321ddb-8c77-49e2-ad4c-4de0207b1a49}" ma:internalName="TaxCatchAll" ma:showField="CatchAllData" ma:web="e36d1176-e402-4044-a2b7-5671af5bf7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0894ef2-c406-465f-8bbb-de8abade3c14">
      <Terms xmlns="http://schemas.microsoft.com/office/infopath/2007/PartnerControls"/>
    </lcf76f155ced4ddcb4097134ff3c332f>
    <TaxCatchAll xmlns="e36d1176-e402-4044-a2b7-5671af5bf721" xsi:nil="true"/>
    <Number xmlns="80894ef2-c406-465f-8bbb-de8abade3c1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66C354-3365-4051-9463-485C7B2835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894ef2-c406-465f-8bbb-de8abade3c14"/>
    <ds:schemaRef ds:uri="e36d1176-e402-4044-a2b7-5671af5bf7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557246-A935-452C-85CD-A7A215E62EBD}">
  <ds:schemaRefs>
    <ds:schemaRef ds:uri="http://schemas.microsoft.com/office/2006/metadata/properties"/>
    <ds:schemaRef ds:uri="http://schemas.microsoft.com/office/infopath/2007/PartnerControls"/>
    <ds:schemaRef ds:uri="80894ef2-c406-465f-8bbb-de8abade3c14"/>
    <ds:schemaRef ds:uri="e36d1176-e402-4044-a2b7-5671af5bf721"/>
  </ds:schemaRefs>
</ds:datastoreItem>
</file>

<file path=customXml/itemProps3.xml><?xml version="1.0" encoding="utf-8"?>
<ds:datastoreItem xmlns:ds="http://schemas.openxmlformats.org/officeDocument/2006/customXml" ds:itemID="{CD484EA0-228F-4C33-B419-A81356BDA5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283</cp:revision>
  <dcterms:created xsi:type="dcterms:W3CDTF">2024-12-18T10:09:21Z</dcterms:created>
  <dcterms:modified xsi:type="dcterms:W3CDTF">2024-12-18T14:54:52Z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0x0101009B34F34E97A72146BF50E47142784EC1</vt:lpwstr>
  </property>
  <property fmtid="{D5CDD505-2E9C-101B-9397-08002B2CF9AE}" pid="3" name="MSIP_Label_06c24981-b6df-48f8-949b-0896357b9b03_Enabled">
    <vt:lpwstr>true</vt:lpwstr>
  </property>
  <property fmtid="{D5CDD505-2E9C-101B-9397-08002B2CF9AE}" pid="4" name="MSIP_Label_06c24981-b6df-48f8-949b-0896357b9b03_SetDate">
    <vt:lpwstr>2024-12-18T14:54:52Z</vt:lpwstr>
  </property>
  <property fmtid="{D5CDD505-2E9C-101B-9397-08002B2CF9AE}" pid="5" name="MSIP_Label_06c24981-b6df-48f8-949b-0896357b9b03_Method">
    <vt:lpwstr>Standard</vt:lpwstr>
  </property>
  <property fmtid="{D5CDD505-2E9C-101B-9397-08002B2CF9AE}" pid="6" name="MSIP_Label_06c24981-b6df-48f8-949b-0896357b9b03_Name">
    <vt:lpwstr>Official</vt:lpwstr>
  </property>
  <property fmtid="{D5CDD505-2E9C-101B-9397-08002B2CF9AE}" pid="7" name="MSIP_Label_06c24981-b6df-48f8-949b-0896357b9b03_SiteId">
    <vt:lpwstr>dd615949-5bd0-4da0-ac52-28ef8d336373</vt:lpwstr>
  </property>
  <property fmtid="{D5CDD505-2E9C-101B-9397-08002B2CF9AE}" pid="8" name="MSIP_Label_06c24981-b6df-48f8-949b-0896357b9b03_ActionId">
    <vt:lpwstr>abeefc9e-8416-4a88-b095-d79631b18e16</vt:lpwstr>
  </property>
  <property fmtid="{D5CDD505-2E9C-101B-9397-08002B2CF9AE}" pid="9" name="MSIP_Label_06c24981-b6df-48f8-949b-0896357b9b03_ContentBits">
    <vt:lpwstr>0</vt:lpwstr>
  </property>
  <property fmtid="{D5CDD505-2E9C-101B-9397-08002B2CF9AE}" pid="10" name="MediaServiceImageTags">
    <vt:lpwstr/>
  </property>
</Properties>
</file>