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57" r:id="rId3"/>
    <p:sldId id="259" r:id="rId4"/>
    <p:sldId id="260" r:id="rId5"/>
    <p:sldId id="274" r:id="rId6"/>
    <p:sldId id="272" r:id="rId7"/>
    <p:sldId id="261" r:id="rId8"/>
    <p:sldId id="262" r:id="rId9"/>
    <p:sldId id="265" r:id="rId10"/>
    <p:sldId id="269" r:id="rId11"/>
    <p:sldId id="270" r:id="rId12"/>
    <p:sldId id="263" r:id="rId13"/>
    <p:sldId id="266" r:id="rId14"/>
    <p:sldId id="273" r:id="rId15"/>
    <p:sldId id="27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ce, Megan" initials="CM" lastIdx="1" clrIdx="0">
    <p:extLst>
      <p:ext uri="{19B8F6BF-5375-455C-9EA6-DF929625EA0E}">
        <p15:presenceInfo xmlns:p15="http://schemas.microsoft.com/office/powerpoint/2012/main" userId="S-1-5-21-484763869-1383384898-725345543-7549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C000"/>
    <a:srgbClr val="E18A09"/>
    <a:srgbClr val="182B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79766" autoAdjust="0"/>
  </p:normalViewPr>
  <p:slideViewPr>
    <p:cSldViewPr snapToGrid="0" snapToObjects="1">
      <p:cViewPr varScale="1">
        <p:scale>
          <a:sx n="91" d="100"/>
          <a:sy n="91" d="100"/>
        </p:scale>
        <p:origin x="21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EAFC39-3FB5-4259-9781-C4520DDEEEA4}" type="datetimeFigureOut">
              <a:rPr lang="en-GB" smtClean="0"/>
              <a:t>13/11/2019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A35D0-B459-487F-A67B-635086688A23}" type="slidenum">
              <a:rPr lang="en-GB" smtClean="0"/>
              <a:t>‹#›</a:t>
            </a:fld>
            <a:endParaRPr lang="en-GB"/>
          </a:p>
        </p:txBody>
      </p:sp>
    </p:spTree>
    <p:extLst>
      <p:ext uri="{BB962C8B-B14F-4D97-AF65-F5344CB8AC3E}">
        <p14:creationId xmlns:p14="http://schemas.microsoft.com/office/powerpoint/2010/main" val="119346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made some slight changes to the schedule due to a change in numbers but instead we have added a training session on </a:t>
            </a:r>
          </a:p>
        </p:txBody>
      </p:sp>
      <p:sp>
        <p:nvSpPr>
          <p:cNvPr id="4" name="Slide Number Placeholder 3"/>
          <p:cNvSpPr>
            <a:spLocks noGrp="1"/>
          </p:cNvSpPr>
          <p:nvPr>
            <p:ph type="sldNum" sz="quarter" idx="5"/>
          </p:nvPr>
        </p:nvSpPr>
        <p:spPr/>
        <p:txBody>
          <a:bodyPr/>
          <a:lstStyle/>
          <a:p>
            <a:fld id="{822A35D0-B459-487F-A67B-635086688A23}" type="slidenum">
              <a:rPr lang="en-GB" smtClean="0"/>
              <a:t>3</a:t>
            </a:fld>
            <a:endParaRPr lang="en-GB"/>
          </a:p>
        </p:txBody>
      </p:sp>
    </p:spTree>
    <p:extLst>
      <p:ext uri="{BB962C8B-B14F-4D97-AF65-F5344CB8AC3E}">
        <p14:creationId xmlns:p14="http://schemas.microsoft.com/office/powerpoint/2010/main" val="2757382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the key dates for you .</a:t>
            </a:r>
          </a:p>
          <a:p>
            <a:endParaRPr lang="en-GB" dirty="0"/>
          </a:p>
          <a:p>
            <a:r>
              <a:rPr lang="en-GB" dirty="0"/>
              <a:t>Training sessions are still being finalised but as mentioned earlier all training counts so long as you identify the skills developed. </a:t>
            </a:r>
          </a:p>
          <a:p>
            <a:endParaRPr lang="en-GB" dirty="0"/>
          </a:p>
          <a:p>
            <a:r>
              <a:rPr lang="en-GB" dirty="0"/>
              <a:t>The debrief will run in March and this is to support you with the submission where you will identify five competencies which you have completed during the leadership academy. This is done on the Students’ Union website and requires you to use a short form online.</a:t>
            </a:r>
          </a:p>
          <a:p>
            <a:endParaRPr lang="en-GB" dirty="0"/>
          </a:p>
          <a:p>
            <a:r>
              <a:rPr lang="en-GB" dirty="0"/>
              <a:t>When completing activity you should use the link here (show survey) – this is so we can track the progress which you are making and if you need any support. It also means we can support you if you run activity which won’t be counted so we can enable you to do so. </a:t>
            </a:r>
          </a:p>
        </p:txBody>
      </p:sp>
      <p:sp>
        <p:nvSpPr>
          <p:cNvPr id="4" name="Slide Number Placeholder 3"/>
          <p:cNvSpPr>
            <a:spLocks noGrp="1"/>
          </p:cNvSpPr>
          <p:nvPr>
            <p:ph type="sldNum" sz="quarter" idx="5"/>
          </p:nvPr>
        </p:nvSpPr>
        <p:spPr/>
        <p:txBody>
          <a:bodyPr/>
          <a:lstStyle/>
          <a:p>
            <a:fld id="{822A35D0-B459-487F-A67B-635086688A23}" type="slidenum">
              <a:rPr lang="en-GB" smtClean="0"/>
              <a:t>12</a:t>
            </a:fld>
            <a:endParaRPr lang="en-GB"/>
          </a:p>
        </p:txBody>
      </p:sp>
    </p:spTree>
    <p:extLst>
      <p:ext uri="{BB962C8B-B14F-4D97-AF65-F5344CB8AC3E}">
        <p14:creationId xmlns:p14="http://schemas.microsoft.com/office/powerpoint/2010/main" val="256038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2A35D0-B459-487F-A67B-635086688A23}" type="slidenum">
              <a:rPr lang="en-GB" smtClean="0"/>
              <a:t>14</a:t>
            </a:fld>
            <a:endParaRPr lang="en-GB"/>
          </a:p>
        </p:txBody>
      </p:sp>
    </p:spTree>
    <p:extLst>
      <p:ext uri="{BB962C8B-B14F-4D97-AF65-F5344CB8AC3E}">
        <p14:creationId xmlns:p14="http://schemas.microsoft.com/office/powerpoint/2010/main" val="1750983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2A35D0-B459-487F-A67B-635086688A23}" type="slidenum">
              <a:rPr lang="en-GB" smtClean="0"/>
              <a:t>4</a:t>
            </a:fld>
            <a:endParaRPr lang="en-GB"/>
          </a:p>
        </p:txBody>
      </p:sp>
    </p:spTree>
    <p:extLst>
      <p:ext uri="{BB962C8B-B14F-4D97-AF65-F5344CB8AC3E}">
        <p14:creationId xmlns:p14="http://schemas.microsoft.com/office/powerpoint/2010/main" val="1748039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Leadership Academy was designed to help you articulate the skills which you are developing during your voluntary activity and reflect on the skills you develop while you are holding a position of responsibility. </a:t>
            </a:r>
          </a:p>
          <a:p>
            <a:endParaRPr lang="en-GB" dirty="0"/>
          </a:p>
          <a:p>
            <a:r>
              <a:rPr lang="en-GB" dirty="0"/>
              <a:t>Hopefully this will help with your personal and professional development, there are numerous criteria you have to meet but if completed properly this should be straightforward and it shouldn’t require too much additional work. </a:t>
            </a:r>
          </a:p>
        </p:txBody>
      </p:sp>
      <p:sp>
        <p:nvSpPr>
          <p:cNvPr id="4" name="Slide Number Placeholder 3"/>
          <p:cNvSpPr>
            <a:spLocks noGrp="1"/>
          </p:cNvSpPr>
          <p:nvPr>
            <p:ph type="sldNum" sz="quarter" idx="5"/>
          </p:nvPr>
        </p:nvSpPr>
        <p:spPr/>
        <p:txBody>
          <a:bodyPr/>
          <a:lstStyle/>
          <a:p>
            <a:fld id="{822A35D0-B459-487F-A67B-635086688A23}" type="slidenum">
              <a:rPr lang="en-GB" smtClean="0"/>
              <a:t>5</a:t>
            </a:fld>
            <a:endParaRPr lang="en-GB"/>
          </a:p>
        </p:txBody>
      </p:sp>
    </p:spTree>
    <p:extLst>
      <p:ext uri="{BB962C8B-B14F-4D97-AF65-F5344CB8AC3E}">
        <p14:creationId xmlns:p14="http://schemas.microsoft.com/office/powerpoint/2010/main" val="413290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are the qualities which you are looking to develop as a leader? </a:t>
            </a:r>
          </a:p>
        </p:txBody>
      </p:sp>
      <p:sp>
        <p:nvSpPr>
          <p:cNvPr id="4" name="Slide Number Placeholder 3"/>
          <p:cNvSpPr>
            <a:spLocks noGrp="1"/>
          </p:cNvSpPr>
          <p:nvPr>
            <p:ph type="sldNum" sz="quarter" idx="5"/>
          </p:nvPr>
        </p:nvSpPr>
        <p:spPr/>
        <p:txBody>
          <a:bodyPr/>
          <a:lstStyle/>
          <a:p>
            <a:fld id="{822A35D0-B459-487F-A67B-635086688A23}" type="slidenum">
              <a:rPr lang="en-GB" smtClean="0"/>
              <a:t>6</a:t>
            </a:fld>
            <a:endParaRPr lang="en-GB"/>
          </a:p>
        </p:txBody>
      </p:sp>
    </p:spTree>
    <p:extLst>
      <p:ext uri="{BB962C8B-B14F-4D97-AF65-F5344CB8AC3E}">
        <p14:creationId xmlns:p14="http://schemas.microsoft.com/office/powerpoint/2010/main" val="290025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Lots of those look right – but we have tailored the Leadership Academy to meet ten broad competencies/goals/skills which you can demonstrate to potential employers and will help you stand out from the crown in a day and age where everyone is trying to develop their skills. Your personal development should be about becoming the best version of yourself and the way you develop your skills should be enjoyable not a chore. </a:t>
            </a:r>
          </a:p>
        </p:txBody>
      </p:sp>
      <p:sp>
        <p:nvSpPr>
          <p:cNvPr id="4" name="Slide Number Placeholder 3"/>
          <p:cNvSpPr>
            <a:spLocks noGrp="1"/>
          </p:cNvSpPr>
          <p:nvPr>
            <p:ph type="sldNum" sz="quarter" idx="5"/>
          </p:nvPr>
        </p:nvSpPr>
        <p:spPr/>
        <p:txBody>
          <a:bodyPr/>
          <a:lstStyle/>
          <a:p>
            <a:fld id="{822A35D0-B459-487F-A67B-635086688A23}" type="slidenum">
              <a:rPr lang="en-GB" smtClean="0"/>
              <a:t>7</a:t>
            </a:fld>
            <a:endParaRPr lang="en-GB"/>
          </a:p>
        </p:txBody>
      </p:sp>
    </p:spTree>
    <p:extLst>
      <p:ext uri="{BB962C8B-B14F-4D97-AF65-F5344CB8AC3E}">
        <p14:creationId xmlns:p14="http://schemas.microsoft.com/office/powerpoint/2010/main" val="47908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Completing the award should be quite simple! </a:t>
            </a:r>
          </a:p>
          <a:p>
            <a:endParaRPr lang="en-GB" dirty="0"/>
          </a:p>
          <a:p>
            <a:r>
              <a:rPr lang="en-GB" dirty="0"/>
              <a:t>You should already hold a position of responsibility, or if you don’t just let us know and we can help you get into one. There are then several different criteria which you need to meet, these are designed so you can develop some of the named competencies. For example, when you are undertaking your voluntary activity you may set yourself some Key Performance Indicators (KPIs) or Development Goals. This may be developing certain competencies such as teamwork and problem solving. You may then find it easier to measure your achievements either at a training session (did you learn anything) or in an activity (did you put a skill into practise). </a:t>
            </a:r>
          </a:p>
        </p:txBody>
      </p:sp>
      <p:sp>
        <p:nvSpPr>
          <p:cNvPr id="4" name="Slide Number Placeholder 3"/>
          <p:cNvSpPr>
            <a:spLocks noGrp="1"/>
          </p:cNvSpPr>
          <p:nvPr>
            <p:ph type="sldNum" sz="quarter" idx="5"/>
          </p:nvPr>
        </p:nvSpPr>
        <p:spPr/>
        <p:txBody>
          <a:bodyPr/>
          <a:lstStyle/>
          <a:p>
            <a:fld id="{822A35D0-B459-487F-A67B-635086688A23}" type="slidenum">
              <a:rPr lang="en-GB" smtClean="0"/>
              <a:t>8</a:t>
            </a:fld>
            <a:endParaRPr lang="en-GB"/>
          </a:p>
        </p:txBody>
      </p:sp>
    </p:spTree>
    <p:extLst>
      <p:ext uri="{BB962C8B-B14F-4D97-AF65-F5344CB8AC3E}">
        <p14:creationId xmlns:p14="http://schemas.microsoft.com/office/powerpoint/2010/main" val="51270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mentioned, one of the first criteria is you hold a position of responsibility. </a:t>
            </a:r>
          </a:p>
        </p:txBody>
      </p:sp>
      <p:sp>
        <p:nvSpPr>
          <p:cNvPr id="4" name="Slide Number Placeholder 3"/>
          <p:cNvSpPr>
            <a:spLocks noGrp="1"/>
          </p:cNvSpPr>
          <p:nvPr>
            <p:ph type="sldNum" sz="quarter" idx="5"/>
          </p:nvPr>
        </p:nvSpPr>
        <p:spPr/>
        <p:txBody>
          <a:bodyPr/>
          <a:lstStyle/>
          <a:p>
            <a:fld id="{822A35D0-B459-487F-A67B-635086688A23}" type="slidenum">
              <a:rPr lang="en-GB" smtClean="0"/>
              <a:t>9</a:t>
            </a:fld>
            <a:endParaRPr lang="en-GB"/>
          </a:p>
        </p:txBody>
      </p:sp>
    </p:spTree>
    <p:extLst>
      <p:ext uri="{BB962C8B-B14F-4D97-AF65-F5344CB8AC3E}">
        <p14:creationId xmlns:p14="http://schemas.microsoft.com/office/powerpoint/2010/main" val="235484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second criteria is you attend two Students’ Union Training Sessions – in the SU all training will now full under the banner of the Leadership Academy so any training attended will contribute towards this skills development. Any training session you attend will be able to present you with ways to cultivate and articulate at least one of the ten competencies. </a:t>
            </a:r>
          </a:p>
        </p:txBody>
      </p:sp>
      <p:sp>
        <p:nvSpPr>
          <p:cNvPr id="4" name="Slide Number Placeholder 3"/>
          <p:cNvSpPr>
            <a:spLocks noGrp="1"/>
          </p:cNvSpPr>
          <p:nvPr>
            <p:ph type="sldNum" sz="quarter" idx="5"/>
          </p:nvPr>
        </p:nvSpPr>
        <p:spPr/>
        <p:txBody>
          <a:bodyPr/>
          <a:lstStyle/>
          <a:p>
            <a:fld id="{822A35D0-B459-487F-A67B-635086688A23}" type="slidenum">
              <a:rPr lang="en-GB" smtClean="0"/>
              <a:t>10</a:t>
            </a:fld>
            <a:endParaRPr lang="en-GB"/>
          </a:p>
        </p:txBody>
      </p:sp>
    </p:spTree>
    <p:extLst>
      <p:ext uri="{BB962C8B-B14F-4D97-AF65-F5344CB8AC3E}">
        <p14:creationId xmlns:p14="http://schemas.microsoft.com/office/powerpoint/2010/main" val="2879088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criteria is to complete two voluntary activities as part of your role. In this table, there is a list of  activity which you might want to consider however be aware not all of it is as simple as it looks. If you look at the activity guidance, you will see ‘organise a survey’ needs to be followed with some feedback and implementation planning – again this is not to make it difficult but rather this is so you are able to develop the skills which you are here to develop. So what kind of activity are you thinking of running and lets see what comes up and how we can help. </a:t>
            </a:r>
          </a:p>
        </p:txBody>
      </p:sp>
      <p:sp>
        <p:nvSpPr>
          <p:cNvPr id="4" name="Slide Number Placeholder 3"/>
          <p:cNvSpPr>
            <a:spLocks noGrp="1"/>
          </p:cNvSpPr>
          <p:nvPr>
            <p:ph type="sldNum" sz="quarter" idx="5"/>
          </p:nvPr>
        </p:nvSpPr>
        <p:spPr/>
        <p:txBody>
          <a:bodyPr/>
          <a:lstStyle/>
          <a:p>
            <a:fld id="{822A35D0-B459-487F-A67B-635086688A23}" type="slidenum">
              <a:rPr lang="en-GB" smtClean="0"/>
              <a:t>11</a:t>
            </a:fld>
            <a:endParaRPr lang="en-GB"/>
          </a:p>
        </p:txBody>
      </p:sp>
    </p:spTree>
    <p:extLst>
      <p:ext uri="{BB962C8B-B14F-4D97-AF65-F5344CB8AC3E}">
        <p14:creationId xmlns:p14="http://schemas.microsoft.com/office/powerpoint/2010/main" val="151136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9D9FF5-25F4-494D-839D-A3A4B26B262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104520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9FF5-25F4-494D-839D-A3A4B26B262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79975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9FF5-25F4-494D-839D-A3A4B26B262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197251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9FF5-25F4-494D-839D-A3A4B26B262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40786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9D9FF5-25F4-494D-839D-A3A4B26B262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26053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9D9FF5-25F4-494D-839D-A3A4B26B262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3826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9D9FF5-25F4-494D-839D-A3A4B26B2629}"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108179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9D9FF5-25F4-494D-839D-A3A4B26B2629}"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107735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D9FF5-25F4-494D-839D-A3A4B26B2629}"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1639495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9D9FF5-25F4-494D-839D-A3A4B26B262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63451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9D9FF5-25F4-494D-839D-A3A4B26B262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C2D55-32E8-894F-9469-B8891992C4C5}" type="slidenum">
              <a:rPr lang="en-US" smtClean="0"/>
              <a:t>‹#›</a:t>
            </a:fld>
            <a:endParaRPr lang="en-US"/>
          </a:p>
        </p:txBody>
      </p:sp>
    </p:spTree>
    <p:extLst>
      <p:ext uri="{BB962C8B-B14F-4D97-AF65-F5344CB8AC3E}">
        <p14:creationId xmlns:p14="http://schemas.microsoft.com/office/powerpoint/2010/main" val="200553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D9FF5-25F4-494D-839D-A3A4B26B2629}" type="datetimeFigureOut">
              <a:rPr lang="en-US" smtClean="0"/>
              <a:t>11/13/2019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C2D55-32E8-894F-9469-B8891992C4C5}" type="slidenum">
              <a:rPr lang="en-US" smtClean="0"/>
              <a:t>‹#›</a:t>
            </a:fld>
            <a:endParaRPr lang="en-US"/>
          </a:p>
        </p:txBody>
      </p:sp>
    </p:spTree>
    <p:extLst>
      <p:ext uri="{BB962C8B-B14F-4D97-AF65-F5344CB8AC3E}">
        <p14:creationId xmlns:p14="http://schemas.microsoft.com/office/powerpoint/2010/main" val="1516857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citystudents.co.uk/getinvolved/resourcehub/" TargetMode="External"/><Relationship Id="rId4" Type="http://schemas.openxmlformats.org/officeDocument/2006/relationships/hyperlink" Target="https://tinyurl.com/vfmpy5j"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citystudents.co.uk/surveys/leadershipacademycriteria/"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uactivitiesteam@city.ac.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s://www.citystudents.co.uk/ents/event/186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pic>
        <p:nvPicPr>
          <p:cNvPr id="1026" name="Picture 2" descr="https://www.citystudents.co.uk/pageassets/getinvolved/leadershipaward/Leadership-Academy-Navy.png">
            <a:extLst>
              <a:ext uri="{FF2B5EF4-FFF2-40B4-BE49-F238E27FC236}">
                <a16:creationId xmlns:a16="http://schemas.microsoft.com/office/drawing/2014/main" id="{B5B57173-A0A6-4C25-A6BF-4DFC423FFC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5413"/>
          <a:stretch/>
        </p:blipFill>
        <p:spPr bwMode="auto">
          <a:xfrm>
            <a:off x="486305" y="1195051"/>
            <a:ext cx="8800564" cy="23791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947D3DF-E7EA-4FB9-B8FD-E3589D8D6CBD}"/>
              </a:ext>
            </a:extLst>
          </p:cNvPr>
          <p:cNvSpPr txBox="1"/>
          <p:nvPr/>
        </p:nvSpPr>
        <p:spPr>
          <a:xfrm>
            <a:off x="1031334" y="4162368"/>
            <a:ext cx="7240211" cy="1231106"/>
          </a:xfrm>
          <a:prstGeom prst="rect">
            <a:avLst/>
          </a:prstGeom>
          <a:noFill/>
        </p:spPr>
        <p:txBody>
          <a:bodyPr wrap="square" rtlCol="0">
            <a:spAutoFit/>
          </a:bodyPr>
          <a:lstStyle/>
          <a:p>
            <a:pPr algn="ctr"/>
            <a:r>
              <a:rPr lang="en-US" sz="2800" b="1" dirty="0">
                <a:ln w="0"/>
                <a:solidFill>
                  <a:srgbClr val="182B4C"/>
                </a:solidFill>
                <a:latin typeface="Arial" panose="020B0604020202020204" pitchFamily="34" charset="0"/>
                <a:cs typeface="Arial" panose="020B0604020202020204" pitchFamily="34" charset="0"/>
              </a:rPr>
              <a:t>CONFERENCE </a:t>
            </a:r>
          </a:p>
          <a:p>
            <a:pPr algn="ctr"/>
            <a:r>
              <a:rPr lang="en-US" sz="2800" b="1" dirty="0">
                <a:ln w="0"/>
                <a:solidFill>
                  <a:srgbClr val="182B4C"/>
                </a:solidFill>
                <a:latin typeface="Arial" panose="020B0604020202020204" pitchFamily="34" charset="0"/>
                <a:cs typeface="Arial" panose="020B0604020202020204" pitchFamily="34" charset="0"/>
              </a:rPr>
              <a:t>13</a:t>
            </a:r>
            <a:r>
              <a:rPr lang="en-US" sz="2800" b="1" baseline="30000" dirty="0">
                <a:ln w="0"/>
                <a:solidFill>
                  <a:srgbClr val="182B4C"/>
                </a:solidFill>
                <a:latin typeface="Arial" panose="020B0604020202020204" pitchFamily="34" charset="0"/>
                <a:cs typeface="Arial" panose="020B0604020202020204" pitchFamily="34" charset="0"/>
              </a:rPr>
              <a:t>TH</a:t>
            </a:r>
            <a:r>
              <a:rPr lang="en-US" sz="2800" b="1" dirty="0">
                <a:ln w="0"/>
                <a:solidFill>
                  <a:srgbClr val="182B4C"/>
                </a:solidFill>
                <a:latin typeface="Arial" panose="020B0604020202020204" pitchFamily="34" charset="0"/>
                <a:cs typeface="Arial" panose="020B0604020202020204" pitchFamily="34" charset="0"/>
              </a:rPr>
              <a:t> NOVEMBER 2019 </a:t>
            </a:r>
          </a:p>
          <a:p>
            <a:endParaRPr lang="en-GB" dirty="0">
              <a:solidFill>
                <a:srgbClr val="182B4C"/>
              </a:solidFill>
            </a:endParaRPr>
          </a:p>
        </p:txBody>
      </p:sp>
    </p:spTree>
    <p:extLst>
      <p:ext uri="{BB962C8B-B14F-4D97-AF65-F5344CB8AC3E}">
        <p14:creationId xmlns:p14="http://schemas.microsoft.com/office/powerpoint/2010/main" val="159560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How does it work? What do I need to do? </a:t>
            </a:r>
          </a:p>
        </p:txBody>
      </p:sp>
      <p:graphicFrame>
        <p:nvGraphicFramePr>
          <p:cNvPr id="5" name="Table 4">
            <a:extLst>
              <a:ext uri="{FF2B5EF4-FFF2-40B4-BE49-F238E27FC236}">
                <a16:creationId xmlns:a16="http://schemas.microsoft.com/office/drawing/2014/main" id="{B4AB5130-E39F-4E3E-A41C-4B698C7A4552}"/>
              </a:ext>
            </a:extLst>
          </p:cNvPr>
          <p:cNvGraphicFramePr>
            <a:graphicFrameLocks noGrp="1"/>
          </p:cNvGraphicFramePr>
          <p:nvPr>
            <p:extLst>
              <p:ext uri="{D42A27DB-BD31-4B8C-83A1-F6EECF244321}">
                <p14:modId xmlns:p14="http://schemas.microsoft.com/office/powerpoint/2010/main" val="1567047742"/>
              </p:ext>
            </p:extLst>
          </p:nvPr>
        </p:nvGraphicFramePr>
        <p:xfrm>
          <a:off x="1249959" y="1695114"/>
          <a:ext cx="6803472" cy="3020683"/>
        </p:xfrm>
        <a:graphic>
          <a:graphicData uri="http://schemas.openxmlformats.org/drawingml/2006/table">
            <a:tbl>
              <a:tblPr>
                <a:tableStyleId>{5A111915-BE36-4E01-A7E5-04B1672EAD32}</a:tableStyleId>
              </a:tblPr>
              <a:tblGrid>
                <a:gridCol w="845935">
                  <a:extLst>
                    <a:ext uri="{9D8B030D-6E8A-4147-A177-3AD203B41FA5}">
                      <a16:colId xmlns:a16="http://schemas.microsoft.com/office/drawing/2014/main" val="2476014714"/>
                    </a:ext>
                  </a:extLst>
                </a:gridCol>
                <a:gridCol w="2528804">
                  <a:extLst>
                    <a:ext uri="{9D8B030D-6E8A-4147-A177-3AD203B41FA5}">
                      <a16:colId xmlns:a16="http://schemas.microsoft.com/office/drawing/2014/main" val="2245965487"/>
                    </a:ext>
                  </a:extLst>
                </a:gridCol>
                <a:gridCol w="3428733">
                  <a:extLst>
                    <a:ext uri="{9D8B030D-6E8A-4147-A177-3AD203B41FA5}">
                      <a16:colId xmlns:a16="http://schemas.microsoft.com/office/drawing/2014/main" val="3964936015"/>
                    </a:ext>
                  </a:extLst>
                </a:gridCol>
              </a:tblGrid>
              <a:tr h="271529">
                <a:tc>
                  <a:txBody>
                    <a:bodyPr/>
                    <a:lstStyle/>
                    <a:p>
                      <a:pPr algn="ctr"/>
                      <a:r>
                        <a:rPr lang="en-GB" sz="1200" b="1" dirty="0">
                          <a:solidFill>
                            <a:schemeClr val="tx1"/>
                          </a:solidFill>
                          <a:effectLst/>
                        </a:rPr>
                        <a:t>How many</a:t>
                      </a:r>
                      <a:endParaRPr lang="en-GB" sz="1200" b="1" dirty="0">
                        <a:solidFill>
                          <a:schemeClr val="tx1"/>
                        </a:solidFill>
                        <a:effectLst/>
                        <a:latin typeface="inherit"/>
                      </a:endParaRPr>
                    </a:p>
                  </a:txBody>
                  <a:tcPr marL="53065" marR="53065" marT="26533" marB="26533" anchor="ctr">
                    <a:lnR w="12700" cap="flat" cmpd="sng" algn="ctr">
                      <a:solidFill>
                        <a:srgbClr val="002060"/>
                      </a:solidFill>
                      <a:prstDash val="solid"/>
                      <a:round/>
                      <a:headEnd type="none" w="med" len="med"/>
                      <a:tailEnd type="none" w="med" len="med"/>
                    </a:lnR>
                    <a:lnB w="12700" cap="flat" cmpd="sng" algn="ctr">
                      <a:solidFill>
                        <a:srgbClr val="002060"/>
                      </a:solidFill>
                      <a:prstDash val="solid"/>
                      <a:round/>
                      <a:headEnd type="none" w="med" len="med"/>
                      <a:tailEnd type="none" w="med" len="med"/>
                    </a:lnB>
                  </a:tcPr>
                </a:tc>
                <a:tc>
                  <a:txBody>
                    <a:bodyPr/>
                    <a:lstStyle/>
                    <a:p>
                      <a:pPr algn="ctr"/>
                      <a:r>
                        <a:rPr lang="en-GB" sz="1200" b="1" dirty="0">
                          <a:solidFill>
                            <a:schemeClr val="tx1"/>
                          </a:solidFill>
                          <a:effectLst/>
                        </a:rPr>
                        <a:t>Criteria</a:t>
                      </a: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lnB w="12700" cap="flat" cmpd="sng" algn="ctr">
                      <a:solidFill>
                        <a:srgbClr val="002060"/>
                      </a:solidFill>
                      <a:prstDash val="solid"/>
                      <a:round/>
                      <a:headEnd type="none" w="med" len="med"/>
                      <a:tailEnd type="none" w="med" len="med"/>
                    </a:lnB>
                  </a:tcPr>
                </a:tc>
                <a:tc>
                  <a:txBody>
                    <a:bodyPr/>
                    <a:lstStyle/>
                    <a:p>
                      <a:pPr algn="ctr"/>
                      <a:r>
                        <a:rPr lang="en-GB" sz="1200" b="1" dirty="0">
                          <a:solidFill>
                            <a:schemeClr val="tx1"/>
                          </a:solidFill>
                          <a:effectLst/>
                        </a:rPr>
                        <a:t>Examples of activities you could use</a:t>
                      </a:r>
                      <a:endParaRPr lang="en-GB" sz="1200" b="1" dirty="0">
                        <a:solidFill>
                          <a:schemeClr val="tx1"/>
                        </a:solidFill>
                        <a:effectLst/>
                        <a:latin typeface="inherit"/>
                      </a:endParaRPr>
                    </a:p>
                  </a:txBody>
                  <a:tcPr marL="53065" marR="53065" marT="26533" marB="26533"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138099476"/>
                  </a:ext>
                </a:extLst>
              </a:tr>
              <a:tr h="2131040">
                <a:tc>
                  <a:txBody>
                    <a:bodyPr/>
                    <a:lstStyle/>
                    <a:p>
                      <a:pPr algn="ctr"/>
                      <a:r>
                        <a:rPr lang="en-GB" sz="1200" b="1" dirty="0">
                          <a:solidFill>
                            <a:schemeClr val="tx1"/>
                          </a:solidFill>
                          <a:effectLst/>
                        </a:rPr>
                        <a:t>At least 2</a:t>
                      </a: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tcPr>
                </a:tc>
                <a:tc>
                  <a:txBody>
                    <a:bodyPr/>
                    <a:lstStyle/>
                    <a:p>
                      <a:pPr algn="ctr"/>
                      <a:r>
                        <a:rPr lang="en-GB" sz="1200" dirty="0">
                          <a:solidFill>
                            <a:schemeClr val="tx1"/>
                          </a:solidFill>
                          <a:effectLst/>
                        </a:rPr>
                        <a:t>Attend Students’ Union </a:t>
                      </a:r>
                      <a:r>
                        <a:rPr lang="en-GB" sz="1200" u="sng" dirty="0">
                          <a:solidFill>
                            <a:schemeClr val="tx1"/>
                          </a:solidFill>
                          <a:effectLst/>
                        </a:rPr>
                        <a:t>Student Leaders Training</a:t>
                      </a:r>
                      <a:r>
                        <a:rPr lang="en-GB" sz="1200" dirty="0">
                          <a:solidFill>
                            <a:schemeClr val="tx1"/>
                          </a:solidFill>
                          <a:effectLst/>
                        </a:rPr>
                        <a:t> sessions</a:t>
                      </a: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tcPr>
                </a:tc>
                <a:tc>
                  <a:txBody>
                    <a:bodyPr/>
                    <a:lstStyle/>
                    <a:p>
                      <a:pPr algn="ctr"/>
                      <a:r>
                        <a:rPr lang="en-GB" sz="1200" dirty="0">
                          <a:solidFill>
                            <a:schemeClr val="tx1"/>
                          </a:solidFill>
                          <a:effectLst/>
                        </a:rPr>
                        <a:t>These training sessions include the Leadership Academy Conference, Societies Training, Programme Rep Training, PTO training and other training sessions which will be updated over the year. All training being offered will now fall under the banner of Leadership Academy</a:t>
                      </a:r>
                    </a:p>
                  </a:txBody>
                  <a:tcPr marL="53065" marR="53065" marT="26533" marB="26533"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439834050"/>
                  </a:ext>
                </a:extLst>
              </a:tr>
              <a:tr h="309057">
                <a:tc>
                  <a:txBody>
                    <a:bodyPr/>
                    <a:lstStyle/>
                    <a:p>
                      <a:pPr algn="ct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tcPr>
                </a:tc>
                <a:tc>
                  <a:txBody>
                    <a:bodyPr/>
                    <a:lstStyle/>
                    <a:p>
                      <a:pPr algn="ct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tcPr>
                </a:tc>
                <a:tc>
                  <a:txBody>
                    <a:bodyPr/>
                    <a:lstStyle/>
                    <a:p>
                      <a:pPr algn="ctr"/>
                      <a:endParaRPr lang="en-GB" sz="1200" dirty="0">
                        <a:solidFill>
                          <a:schemeClr val="tx1"/>
                        </a:solidFill>
                        <a:effectLst/>
                        <a:latin typeface="azo-sans-web"/>
                      </a:endParaRPr>
                    </a:p>
                  </a:txBody>
                  <a:tcPr marL="53065" marR="53065" marT="26533" marB="26533" anchor="ctr"/>
                </a:tc>
                <a:extLst>
                  <a:ext uri="{0D108BD9-81ED-4DB2-BD59-A6C34878D82A}">
                    <a16:rowId xmlns:a16="http://schemas.microsoft.com/office/drawing/2014/main" val="2651464568"/>
                  </a:ext>
                </a:extLst>
              </a:tr>
              <a:tr h="309057">
                <a:tc>
                  <a:txBody>
                    <a:bodyPr/>
                    <a:lstStyle/>
                    <a:p>
                      <a:pPr algn="ct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tcPr>
                </a:tc>
                <a:tc>
                  <a:txBody>
                    <a:bodyPr/>
                    <a:lstStyle/>
                    <a:p>
                      <a:pPr algn="ctr"/>
                      <a:endParaRPr lang="en-GB" sz="1200" b="0" i="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tcPr>
                </a:tc>
                <a:tc>
                  <a:txBody>
                    <a:bodyPr/>
                    <a:lstStyle/>
                    <a:p>
                      <a:pPr algn="ctr"/>
                      <a:endParaRPr lang="en-GB" sz="1200" dirty="0">
                        <a:solidFill>
                          <a:schemeClr val="tx1"/>
                        </a:solidFill>
                        <a:effectLst/>
                        <a:latin typeface="azo-sans-web"/>
                      </a:endParaRPr>
                    </a:p>
                  </a:txBody>
                  <a:tcPr marL="53065" marR="53065" marT="26533" marB="26533" anchor="ctr"/>
                </a:tc>
                <a:extLst>
                  <a:ext uri="{0D108BD9-81ED-4DB2-BD59-A6C34878D82A}">
                    <a16:rowId xmlns:a16="http://schemas.microsoft.com/office/drawing/2014/main" val="454150845"/>
                  </a:ext>
                </a:extLst>
              </a:tr>
            </a:tbl>
          </a:graphicData>
        </a:graphic>
      </p:graphicFrame>
      <p:sp>
        <p:nvSpPr>
          <p:cNvPr id="11" name="TextBox 10">
            <a:extLst>
              <a:ext uri="{FF2B5EF4-FFF2-40B4-BE49-F238E27FC236}">
                <a16:creationId xmlns:a16="http://schemas.microsoft.com/office/drawing/2014/main" id="{8A71506E-47E7-496F-984E-93E0BF0C1EA0}"/>
              </a:ext>
            </a:extLst>
          </p:cNvPr>
          <p:cNvSpPr txBox="1"/>
          <p:nvPr/>
        </p:nvSpPr>
        <p:spPr>
          <a:xfrm>
            <a:off x="553674" y="1093367"/>
            <a:ext cx="4353887" cy="369332"/>
          </a:xfrm>
          <a:prstGeom prst="rect">
            <a:avLst/>
          </a:prstGeom>
          <a:noFill/>
        </p:spPr>
        <p:txBody>
          <a:bodyPr wrap="square" rtlCol="0">
            <a:spAutoFit/>
          </a:bodyPr>
          <a:lstStyle/>
          <a:p>
            <a:r>
              <a:rPr lang="en-GB" dirty="0"/>
              <a:t>Fulfil this criteria: </a:t>
            </a:r>
          </a:p>
        </p:txBody>
      </p:sp>
      <p:sp>
        <p:nvSpPr>
          <p:cNvPr id="12" name="Rectangle 11">
            <a:extLst>
              <a:ext uri="{FF2B5EF4-FFF2-40B4-BE49-F238E27FC236}">
                <a16:creationId xmlns:a16="http://schemas.microsoft.com/office/drawing/2014/main" id="{807BF5AB-6D10-4281-B77A-C4B422C25240}"/>
              </a:ext>
            </a:extLst>
          </p:cNvPr>
          <p:cNvSpPr/>
          <p:nvPr/>
        </p:nvSpPr>
        <p:spPr>
          <a:xfrm>
            <a:off x="1249959" y="1695114"/>
            <a:ext cx="6803472" cy="3020683"/>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051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How does it work? What do I need to do? </a:t>
            </a:r>
          </a:p>
        </p:txBody>
      </p:sp>
      <p:graphicFrame>
        <p:nvGraphicFramePr>
          <p:cNvPr id="5" name="Table 4">
            <a:extLst>
              <a:ext uri="{FF2B5EF4-FFF2-40B4-BE49-F238E27FC236}">
                <a16:creationId xmlns:a16="http://schemas.microsoft.com/office/drawing/2014/main" id="{B4AB5130-E39F-4E3E-A41C-4B698C7A4552}"/>
              </a:ext>
            </a:extLst>
          </p:cNvPr>
          <p:cNvGraphicFramePr>
            <a:graphicFrameLocks noGrp="1"/>
          </p:cNvGraphicFramePr>
          <p:nvPr>
            <p:extLst>
              <p:ext uri="{D42A27DB-BD31-4B8C-83A1-F6EECF244321}">
                <p14:modId xmlns:p14="http://schemas.microsoft.com/office/powerpoint/2010/main" val="4064644324"/>
              </p:ext>
            </p:extLst>
          </p:nvPr>
        </p:nvGraphicFramePr>
        <p:xfrm>
          <a:off x="1249959" y="1695115"/>
          <a:ext cx="6803472" cy="2652107"/>
        </p:xfrm>
        <a:graphic>
          <a:graphicData uri="http://schemas.openxmlformats.org/drawingml/2006/table">
            <a:tbl>
              <a:tblPr>
                <a:tableStyleId>{5A111915-BE36-4E01-A7E5-04B1672EAD32}</a:tableStyleId>
              </a:tblPr>
              <a:tblGrid>
                <a:gridCol w="845935">
                  <a:extLst>
                    <a:ext uri="{9D8B030D-6E8A-4147-A177-3AD203B41FA5}">
                      <a16:colId xmlns:a16="http://schemas.microsoft.com/office/drawing/2014/main" val="2476014714"/>
                    </a:ext>
                  </a:extLst>
                </a:gridCol>
                <a:gridCol w="2528804">
                  <a:extLst>
                    <a:ext uri="{9D8B030D-6E8A-4147-A177-3AD203B41FA5}">
                      <a16:colId xmlns:a16="http://schemas.microsoft.com/office/drawing/2014/main" val="2245965487"/>
                    </a:ext>
                  </a:extLst>
                </a:gridCol>
                <a:gridCol w="3428733">
                  <a:extLst>
                    <a:ext uri="{9D8B030D-6E8A-4147-A177-3AD203B41FA5}">
                      <a16:colId xmlns:a16="http://schemas.microsoft.com/office/drawing/2014/main" val="3964936015"/>
                    </a:ext>
                  </a:extLst>
                </a:gridCol>
              </a:tblGrid>
              <a:tr h="391546">
                <a:tc>
                  <a:txBody>
                    <a:bodyPr/>
                    <a:lstStyle/>
                    <a:p>
                      <a:pPr algn="ctr"/>
                      <a:r>
                        <a:rPr lang="en-GB" sz="1200" b="1" dirty="0">
                          <a:solidFill>
                            <a:schemeClr val="tx1"/>
                          </a:solidFill>
                          <a:effectLst/>
                          <a:latin typeface="Arial" panose="020B0604020202020204" pitchFamily="34" charset="0"/>
                          <a:cs typeface="Arial" panose="020B0604020202020204" pitchFamily="34" charset="0"/>
                        </a:rPr>
                        <a:t>How many</a:t>
                      </a:r>
                    </a:p>
                  </a:txBody>
                  <a:tcPr marL="53065" marR="53065" marT="26533" marB="26533" anchor="ctr">
                    <a:lnR w="12700" cap="flat" cmpd="sng" algn="ctr">
                      <a:solidFill>
                        <a:srgbClr val="002060"/>
                      </a:solidFill>
                      <a:prstDash val="solid"/>
                      <a:round/>
                      <a:headEnd type="none" w="med" len="med"/>
                      <a:tailEnd type="none" w="med" len="med"/>
                    </a:lnR>
                    <a:lnB w="12700" cap="flat" cmpd="sng" algn="ctr">
                      <a:solidFill>
                        <a:srgbClr val="002060"/>
                      </a:solidFill>
                      <a:prstDash val="solid"/>
                      <a:round/>
                      <a:headEnd type="none" w="med" len="med"/>
                      <a:tailEnd type="none" w="med" len="med"/>
                    </a:lnB>
                  </a:tcPr>
                </a:tc>
                <a:tc>
                  <a:txBody>
                    <a:bodyPr/>
                    <a:lstStyle/>
                    <a:p>
                      <a:pPr algn="ctr"/>
                      <a:r>
                        <a:rPr lang="en-GB" sz="1200" b="1" dirty="0">
                          <a:solidFill>
                            <a:schemeClr val="tx1"/>
                          </a:solidFill>
                          <a:effectLst/>
                          <a:latin typeface="Arial" panose="020B0604020202020204" pitchFamily="34" charset="0"/>
                          <a:cs typeface="Arial" panose="020B0604020202020204" pitchFamily="34" charset="0"/>
                        </a:rPr>
                        <a:t>Criteria</a:t>
                      </a:r>
                    </a:p>
                  </a:txBody>
                  <a:tcPr marL="53065" marR="53065" marT="26533" marB="26533" anchor="ctr">
                    <a:lnL w="12700" cap="flat" cmpd="sng" algn="ctr">
                      <a:solidFill>
                        <a:srgbClr val="002060"/>
                      </a:solidFill>
                      <a:prstDash val="solid"/>
                      <a:round/>
                      <a:headEnd type="none" w="med" len="med"/>
                      <a:tailEnd type="none" w="med" len="med"/>
                    </a:lnL>
                    <a:lnB w="12700" cap="flat" cmpd="sng" algn="ctr">
                      <a:solidFill>
                        <a:srgbClr val="002060"/>
                      </a:solidFill>
                      <a:prstDash val="solid"/>
                      <a:round/>
                      <a:headEnd type="none" w="med" len="med"/>
                      <a:tailEnd type="none" w="med" len="med"/>
                    </a:lnB>
                  </a:tcPr>
                </a:tc>
                <a:tc>
                  <a:txBody>
                    <a:bodyPr/>
                    <a:lstStyle/>
                    <a:p>
                      <a:pPr algn="ctr"/>
                      <a:r>
                        <a:rPr lang="en-GB" sz="1200" b="1" dirty="0">
                          <a:solidFill>
                            <a:schemeClr val="tx1"/>
                          </a:solidFill>
                          <a:effectLst/>
                          <a:latin typeface="Arial" panose="020B0604020202020204" pitchFamily="34" charset="0"/>
                          <a:cs typeface="Arial" panose="020B0604020202020204" pitchFamily="34" charset="0"/>
                        </a:rPr>
                        <a:t>Examples of activities you could use</a:t>
                      </a:r>
                    </a:p>
                  </a:txBody>
                  <a:tcPr marL="53065" marR="53065" marT="26533" marB="26533"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138099476"/>
                  </a:ext>
                </a:extLst>
              </a:tr>
              <a:tr h="1731155">
                <a:tc>
                  <a:txBody>
                    <a:bodyPr/>
                    <a:lstStyle/>
                    <a:p>
                      <a:pPr algn="ctr"/>
                      <a:r>
                        <a:rPr lang="en-GB" sz="1100">
                          <a:effectLst/>
                          <a:latin typeface="Arial" panose="020B0604020202020204" pitchFamily="34" charset="0"/>
                          <a:cs typeface="Arial" panose="020B0604020202020204" pitchFamily="34" charset="0"/>
                        </a:rPr>
                        <a:t>At least </a:t>
                      </a:r>
                      <a:r>
                        <a:rPr lang="en-GB" sz="1100" b="1">
                          <a:effectLst/>
                          <a:latin typeface="Arial" panose="020B0604020202020204" pitchFamily="34" charset="0"/>
                          <a:cs typeface="Arial" panose="020B0604020202020204" pitchFamily="34" charset="0"/>
                        </a:rPr>
                        <a:t>2</a:t>
                      </a:r>
                      <a:endParaRPr lang="en-GB" sz="1100">
                        <a:effectLst/>
                        <a:latin typeface="Arial" panose="020B0604020202020204" pitchFamily="34" charset="0"/>
                        <a:cs typeface="Arial" panose="020B0604020202020204" pitchFamily="34" charset="0"/>
                      </a:endParaRPr>
                    </a:p>
                  </a:txBody>
                  <a:tcPr marL="0" marR="0" marT="0" marB="0" anchor="ct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tcPr>
                </a:tc>
                <a:tc>
                  <a:txBody>
                    <a:bodyPr/>
                    <a:lstStyle/>
                    <a:p>
                      <a:pPr algn="ctr"/>
                      <a:r>
                        <a:rPr lang="en-GB" sz="1100" b="0" dirty="0">
                          <a:effectLst/>
                          <a:latin typeface="Arial" panose="020B0604020202020204" pitchFamily="34" charset="0"/>
                          <a:cs typeface="Arial" panose="020B0604020202020204" pitchFamily="34" charset="0"/>
                        </a:rPr>
                        <a:t>Be able to evidence work as a leader on </a:t>
                      </a:r>
                      <a:r>
                        <a:rPr lang="en-GB" sz="1100" b="0" u="sng" dirty="0">
                          <a:effectLst/>
                          <a:latin typeface="Arial" panose="020B0604020202020204" pitchFamily="34" charset="0"/>
                          <a:cs typeface="Arial" panose="020B0604020202020204" pitchFamily="34" charset="0"/>
                        </a:rPr>
                        <a:t>Voluntary Activities</a:t>
                      </a:r>
                      <a:r>
                        <a:rPr lang="en-GB" sz="1100" b="0" dirty="0">
                          <a:effectLst/>
                          <a:latin typeface="Arial" panose="020B0604020202020204" pitchFamily="34" charset="0"/>
                          <a:cs typeface="Arial" panose="020B0604020202020204" pitchFamily="34" charset="0"/>
                        </a:rPr>
                        <a:t> as part of your role </a:t>
                      </a:r>
                    </a:p>
                  </a:txBody>
                  <a:tcPr marL="0" marR="0" marT="0" marB="0" anchor="ct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tcPr>
                </a:tc>
                <a:tc>
                  <a:txBody>
                    <a:bodyPr/>
                    <a:lstStyle/>
                    <a:p>
                      <a:pPr algn="ctr"/>
                      <a:r>
                        <a:rPr lang="en-GB" sz="1100" dirty="0">
                          <a:effectLst/>
                          <a:latin typeface="Arial" panose="020B0604020202020204" pitchFamily="34" charset="0"/>
                          <a:cs typeface="Arial" panose="020B0604020202020204" pitchFamily="34" charset="0"/>
                        </a:rPr>
                        <a:t>Plan an event or activity - Organise a Survey - Run a campaign - Arrange a Charity Collection - Lead an initiative to improve something at Uni - Create a project - Submit at motion to the Students' Union All Student Meeting</a:t>
                      </a:r>
                    </a:p>
                  </a:txBody>
                  <a:tcPr marL="0" marR="0" marT="0" marB="0"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439834050"/>
                  </a:ext>
                </a:extLst>
              </a:tr>
              <a:tr h="251063">
                <a:tc>
                  <a:txBody>
                    <a:bodyPr/>
                    <a:lstStyle/>
                    <a:p>
                      <a:pPr algn="ct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tcPr>
                </a:tc>
                <a:tc>
                  <a:txBody>
                    <a:bodyPr/>
                    <a:lstStyle/>
                    <a:p>
                      <a:pPr algn="ct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tcPr>
                </a:tc>
                <a:tc>
                  <a:txBody>
                    <a:bodyPr/>
                    <a:lstStyle/>
                    <a:p>
                      <a:pPr algn="ctr"/>
                      <a:endParaRPr lang="en-GB" sz="1200" dirty="0">
                        <a:solidFill>
                          <a:schemeClr val="tx1"/>
                        </a:solidFill>
                        <a:effectLst/>
                        <a:latin typeface="azo-sans-web"/>
                      </a:endParaRPr>
                    </a:p>
                  </a:txBody>
                  <a:tcPr marL="53065" marR="53065" marT="26533" marB="26533" anchor="ctr"/>
                </a:tc>
                <a:extLst>
                  <a:ext uri="{0D108BD9-81ED-4DB2-BD59-A6C34878D82A}">
                    <a16:rowId xmlns:a16="http://schemas.microsoft.com/office/drawing/2014/main" val="2651464568"/>
                  </a:ext>
                </a:extLst>
              </a:tr>
              <a:tr h="251063">
                <a:tc>
                  <a:txBody>
                    <a:bodyPr/>
                    <a:lstStyle/>
                    <a:p>
                      <a:pPr algn="ct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tcPr>
                </a:tc>
                <a:tc>
                  <a:txBody>
                    <a:bodyPr/>
                    <a:lstStyle/>
                    <a:p>
                      <a:pPr algn="ctr"/>
                      <a:endParaRPr lang="en-GB" sz="1200" b="0" i="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tcPr>
                </a:tc>
                <a:tc>
                  <a:txBody>
                    <a:bodyPr/>
                    <a:lstStyle/>
                    <a:p>
                      <a:pPr algn="ctr"/>
                      <a:endParaRPr lang="en-GB" sz="1200" dirty="0">
                        <a:solidFill>
                          <a:schemeClr val="tx1"/>
                        </a:solidFill>
                        <a:effectLst/>
                        <a:latin typeface="azo-sans-web"/>
                      </a:endParaRPr>
                    </a:p>
                  </a:txBody>
                  <a:tcPr marL="53065" marR="53065" marT="26533" marB="26533" anchor="ctr"/>
                </a:tc>
                <a:extLst>
                  <a:ext uri="{0D108BD9-81ED-4DB2-BD59-A6C34878D82A}">
                    <a16:rowId xmlns:a16="http://schemas.microsoft.com/office/drawing/2014/main" val="454150845"/>
                  </a:ext>
                </a:extLst>
              </a:tr>
            </a:tbl>
          </a:graphicData>
        </a:graphic>
      </p:graphicFrame>
      <p:sp>
        <p:nvSpPr>
          <p:cNvPr id="11" name="TextBox 10">
            <a:extLst>
              <a:ext uri="{FF2B5EF4-FFF2-40B4-BE49-F238E27FC236}">
                <a16:creationId xmlns:a16="http://schemas.microsoft.com/office/drawing/2014/main" id="{8A71506E-47E7-496F-984E-93E0BF0C1EA0}"/>
              </a:ext>
            </a:extLst>
          </p:cNvPr>
          <p:cNvSpPr txBox="1"/>
          <p:nvPr/>
        </p:nvSpPr>
        <p:spPr>
          <a:xfrm>
            <a:off x="553674" y="1093367"/>
            <a:ext cx="4353887" cy="369332"/>
          </a:xfrm>
          <a:prstGeom prst="rect">
            <a:avLst/>
          </a:prstGeom>
          <a:noFill/>
        </p:spPr>
        <p:txBody>
          <a:bodyPr wrap="square" rtlCol="0">
            <a:spAutoFit/>
          </a:bodyPr>
          <a:lstStyle/>
          <a:p>
            <a:r>
              <a:rPr lang="en-GB" dirty="0"/>
              <a:t>Fulfil this criteria: </a:t>
            </a:r>
          </a:p>
        </p:txBody>
      </p:sp>
      <p:sp>
        <p:nvSpPr>
          <p:cNvPr id="12" name="Rectangle 11">
            <a:extLst>
              <a:ext uri="{FF2B5EF4-FFF2-40B4-BE49-F238E27FC236}">
                <a16:creationId xmlns:a16="http://schemas.microsoft.com/office/drawing/2014/main" id="{807BF5AB-6D10-4281-B77A-C4B422C25240}"/>
              </a:ext>
            </a:extLst>
          </p:cNvPr>
          <p:cNvSpPr/>
          <p:nvPr/>
        </p:nvSpPr>
        <p:spPr>
          <a:xfrm>
            <a:off x="1249959" y="1695114"/>
            <a:ext cx="6803472" cy="2624827"/>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BA813074-9038-4324-9F4F-2BA45FA4DE48}"/>
              </a:ext>
            </a:extLst>
          </p:cNvPr>
          <p:cNvSpPr/>
          <p:nvPr/>
        </p:nvSpPr>
        <p:spPr>
          <a:xfrm>
            <a:off x="1249959" y="4613585"/>
            <a:ext cx="6803472" cy="1200329"/>
          </a:xfrm>
          <a:prstGeom prst="rect">
            <a:avLst/>
          </a:prstGeom>
        </p:spPr>
        <p:txBody>
          <a:bodyPr wrap="square">
            <a:spAutoFit/>
          </a:bodyPr>
          <a:lstStyle/>
          <a:p>
            <a:pPr algn="ctr"/>
            <a:r>
              <a:rPr lang="en-GB" dirty="0">
                <a:solidFill>
                  <a:srgbClr val="000000"/>
                </a:solidFill>
                <a:hlinkClick r:id="rId4"/>
              </a:rPr>
              <a:t>https://tinyurl.com/vfmpy5j</a:t>
            </a:r>
            <a:endParaRPr lang="en-GB" dirty="0">
              <a:solidFill>
                <a:srgbClr val="000000"/>
              </a:solidFill>
            </a:endParaRPr>
          </a:p>
          <a:p>
            <a:endParaRPr lang="en-GB" dirty="0">
              <a:solidFill>
                <a:srgbClr val="000000"/>
              </a:solidFill>
            </a:endParaRPr>
          </a:p>
          <a:p>
            <a:pPr algn="ctr"/>
            <a:r>
              <a:rPr lang="en-GB" dirty="0"/>
              <a:t>A resource bank for activity can be found here: </a:t>
            </a:r>
            <a:r>
              <a:rPr lang="en-GB" dirty="0">
                <a:hlinkClick r:id="rId5"/>
              </a:rPr>
              <a:t>https://www.citystudents.co.uk/getinvolved/resourcehub</a:t>
            </a:r>
            <a:endParaRPr lang="en-GB" dirty="0"/>
          </a:p>
        </p:txBody>
      </p:sp>
    </p:spTree>
    <p:extLst>
      <p:ext uri="{BB962C8B-B14F-4D97-AF65-F5344CB8AC3E}">
        <p14:creationId xmlns:p14="http://schemas.microsoft.com/office/powerpoint/2010/main" val="410167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What are the key dates? </a:t>
            </a:r>
          </a:p>
        </p:txBody>
      </p:sp>
      <p:graphicFrame>
        <p:nvGraphicFramePr>
          <p:cNvPr id="2" name="Table 1">
            <a:extLst>
              <a:ext uri="{FF2B5EF4-FFF2-40B4-BE49-F238E27FC236}">
                <a16:creationId xmlns:a16="http://schemas.microsoft.com/office/drawing/2014/main" id="{5CE3B315-691F-4D0C-97B7-878A1F71D80D}"/>
              </a:ext>
            </a:extLst>
          </p:cNvPr>
          <p:cNvGraphicFramePr>
            <a:graphicFrameLocks noGrp="1"/>
          </p:cNvGraphicFramePr>
          <p:nvPr>
            <p:extLst>
              <p:ext uri="{D42A27DB-BD31-4B8C-83A1-F6EECF244321}">
                <p14:modId xmlns:p14="http://schemas.microsoft.com/office/powerpoint/2010/main" val="1819956157"/>
              </p:ext>
            </p:extLst>
          </p:nvPr>
        </p:nvGraphicFramePr>
        <p:xfrm>
          <a:off x="1209675" y="1397000"/>
          <a:ext cx="6953250" cy="3562352"/>
        </p:xfrm>
        <a:graphic>
          <a:graphicData uri="http://schemas.openxmlformats.org/drawingml/2006/table">
            <a:tbl>
              <a:tblPr firstRow="1" bandRow="1">
                <a:tableStyleId>{2D5ABB26-0587-4C30-8999-92F81FD0307C}</a:tableStyleId>
              </a:tblPr>
              <a:tblGrid>
                <a:gridCol w="2716113">
                  <a:extLst>
                    <a:ext uri="{9D8B030D-6E8A-4147-A177-3AD203B41FA5}">
                      <a16:colId xmlns:a16="http://schemas.microsoft.com/office/drawing/2014/main" val="920627414"/>
                    </a:ext>
                  </a:extLst>
                </a:gridCol>
                <a:gridCol w="4237137">
                  <a:extLst>
                    <a:ext uri="{9D8B030D-6E8A-4147-A177-3AD203B41FA5}">
                      <a16:colId xmlns:a16="http://schemas.microsoft.com/office/drawing/2014/main" val="1584718182"/>
                    </a:ext>
                  </a:extLst>
                </a:gridCol>
              </a:tblGrid>
              <a:tr h="376081">
                <a:tc>
                  <a:txBody>
                    <a:bodyPr/>
                    <a:lstStyle/>
                    <a:p>
                      <a:r>
                        <a:rPr lang="en-GB" dirty="0"/>
                        <a:t>Date </a:t>
                      </a:r>
                    </a:p>
                  </a:txBody>
                  <a:tcPr>
                    <a:lnR w="12700" cap="flat" cmpd="sng" algn="ctr">
                      <a:solidFill>
                        <a:srgbClr val="182B4C"/>
                      </a:solidFill>
                      <a:prstDash val="solid"/>
                      <a:round/>
                      <a:headEnd type="none" w="med" len="med"/>
                      <a:tailEnd type="none" w="med" len="med"/>
                    </a:lnR>
                    <a:lnB w="12700" cap="flat" cmpd="sng" algn="ctr">
                      <a:solidFill>
                        <a:srgbClr val="182B4C"/>
                      </a:solidFill>
                      <a:prstDash val="solid"/>
                      <a:round/>
                      <a:headEnd type="none" w="med" len="med"/>
                      <a:tailEnd type="none" w="med" len="med"/>
                    </a:lnB>
                  </a:tcPr>
                </a:tc>
                <a:tc>
                  <a:txBody>
                    <a:bodyPr/>
                    <a:lstStyle/>
                    <a:p>
                      <a:r>
                        <a:rPr lang="en-GB" dirty="0"/>
                        <a:t>Project</a:t>
                      </a:r>
                    </a:p>
                  </a:txBody>
                  <a:tcPr>
                    <a:lnL w="12700" cap="flat" cmpd="sng" algn="ctr">
                      <a:solidFill>
                        <a:srgbClr val="182B4C"/>
                      </a:solidFill>
                      <a:prstDash val="solid"/>
                      <a:round/>
                      <a:headEnd type="none" w="med" len="med"/>
                      <a:tailEnd type="none" w="med" len="med"/>
                    </a:lnL>
                    <a:lnB w="12700" cap="flat" cmpd="sng" algn="ctr">
                      <a:solidFill>
                        <a:srgbClr val="182B4C"/>
                      </a:solidFill>
                      <a:prstDash val="solid"/>
                      <a:round/>
                      <a:headEnd type="none" w="med" len="med"/>
                      <a:tailEnd type="none" w="med" len="med"/>
                    </a:lnB>
                  </a:tcPr>
                </a:tc>
                <a:extLst>
                  <a:ext uri="{0D108BD9-81ED-4DB2-BD59-A6C34878D82A}">
                    <a16:rowId xmlns:a16="http://schemas.microsoft.com/office/drawing/2014/main" val="663042577"/>
                  </a:ext>
                </a:extLst>
              </a:tr>
              <a:tr h="376081">
                <a:tc>
                  <a:txBody>
                    <a:bodyPr/>
                    <a:lstStyle/>
                    <a:p>
                      <a:endParaRPr lang="en-GB" dirty="0"/>
                    </a:p>
                  </a:txBody>
                  <a:tcPr>
                    <a:lnR w="12700" cap="flat" cmpd="sng" algn="ctr">
                      <a:solidFill>
                        <a:srgbClr val="182B4C"/>
                      </a:solidFill>
                      <a:prstDash val="solid"/>
                      <a:round/>
                      <a:headEnd type="none" w="med" len="med"/>
                      <a:tailEnd type="none" w="med" len="med"/>
                    </a:lnR>
                    <a:lnT w="12700" cap="flat" cmpd="sng" algn="ctr">
                      <a:solidFill>
                        <a:srgbClr val="182B4C"/>
                      </a:solidFill>
                      <a:prstDash val="solid"/>
                      <a:round/>
                      <a:headEnd type="none" w="med" len="med"/>
                      <a:tailEnd type="none" w="med" len="med"/>
                    </a:lnT>
                  </a:tcPr>
                </a:tc>
                <a:tc>
                  <a:txBody>
                    <a:bodyPr/>
                    <a:lstStyle/>
                    <a:p>
                      <a:endParaRPr lang="en-GB" dirty="0"/>
                    </a:p>
                  </a:txBody>
                  <a:tcPr>
                    <a:lnL w="12700" cap="flat" cmpd="sng" algn="ctr">
                      <a:solidFill>
                        <a:srgbClr val="182B4C"/>
                      </a:solidFill>
                      <a:prstDash val="solid"/>
                      <a:round/>
                      <a:headEnd type="none" w="med" len="med"/>
                      <a:tailEnd type="none" w="med" len="med"/>
                    </a:lnL>
                    <a:lnT w="12700" cap="flat" cmpd="sng" algn="ctr">
                      <a:solidFill>
                        <a:srgbClr val="182B4C"/>
                      </a:solidFill>
                      <a:prstDash val="solid"/>
                      <a:round/>
                      <a:headEnd type="none" w="med" len="med"/>
                      <a:tailEnd type="none" w="med" len="med"/>
                    </a:lnT>
                  </a:tcPr>
                </a:tc>
                <a:extLst>
                  <a:ext uri="{0D108BD9-81ED-4DB2-BD59-A6C34878D82A}">
                    <a16:rowId xmlns:a16="http://schemas.microsoft.com/office/drawing/2014/main" val="1545302897"/>
                  </a:ext>
                </a:extLst>
              </a:tr>
              <a:tr h="435550">
                <a:tc>
                  <a:txBody>
                    <a:bodyPr/>
                    <a:lstStyle/>
                    <a:p>
                      <a:r>
                        <a:rPr lang="en-GB" dirty="0"/>
                        <a:t>13</a:t>
                      </a:r>
                      <a:r>
                        <a:rPr lang="en-GB" baseline="30000" dirty="0"/>
                        <a:t>th</a:t>
                      </a:r>
                      <a:r>
                        <a:rPr lang="en-GB" dirty="0"/>
                        <a:t> November 2019 </a:t>
                      </a:r>
                    </a:p>
                  </a:txBody>
                  <a:tcPr>
                    <a:lnR w="12700" cap="flat" cmpd="sng" algn="ctr">
                      <a:solidFill>
                        <a:srgbClr val="182B4C"/>
                      </a:solidFill>
                      <a:prstDash val="solid"/>
                      <a:round/>
                      <a:headEnd type="none" w="med" len="med"/>
                      <a:tailEnd type="none" w="med" len="med"/>
                    </a:lnR>
                  </a:tcPr>
                </a:tc>
                <a:tc>
                  <a:txBody>
                    <a:bodyPr/>
                    <a:lstStyle/>
                    <a:p>
                      <a:r>
                        <a:rPr lang="en-GB" dirty="0"/>
                        <a:t>Leadership Academy Conference</a:t>
                      </a:r>
                    </a:p>
                  </a:txBody>
                  <a:tcPr>
                    <a:lnL w="12700" cap="flat" cmpd="sng" algn="ctr">
                      <a:solidFill>
                        <a:srgbClr val="182B4C"/>
                      </a:solidFill>
                      <a:prstDash val="solid"/>
                      <a:round/>
                      <a:headEnd type="none" w="med" len="med"/>
                      <a:tailEnd type="none" w="med" len="med"/>
                    </a:lnL>
                  </a:tcPr>
                </a:tc>
                <a:extLst>
                  <a:ext uri="{0D108BD9-81ED-4DB2-BD59-A6C34878D82A}">
                    <a16:rowId xmlns:a16="http://schemas.microsoft.com/office/drawing/2014/main" val="3404661463"/>
                  </a:ext>
                </a:extLst>
              </a:tr>
              <a:tr h="435550">
                <a:tc>
                  <a:txBody>
                    <a:bodyPr/>
                    <a:lstStyle/>
                    <a:p>
                      <a:r>
                        <a:rPr lang="en-GB" dirty="0"/>
                        <a:t>December – February </a:t>
                      </a:r>
                    </a:p>
                  </a:txBody>
                  <a:tcPr>
                    <a:lnR w="12700" cap="flat" cmpd="sng" algn="ctr">
                      <a:solidFill>
                        <a:srgbClr val="182B4C"/>
                      </a:solidFill>
                      <a:prstDash val="solid"/>
                      <a:round/>
                      <a:headEnd type="none" w="med" len="med"/>
                      <a:tailEnd type="none" w="med" len="med"/>
                    </a:lnR>
                  </a:tcPr>
                </a:tc>
                <a:tc>
                  <a:txBody>
                    <a:bodyPr/>
                    <a:lstStyle/>
                    <a:p>
                      <a:r>
                        <a:rPr lang="en-GB" dirty="0"/>
                        <a:t>Training sessions running </a:t>
                      </a:r>
                    </a:p>
                  </a:txBody>
                  <a:tcPr>
                    <a:lnL w="12700" cap="flat" cmpd="sng" algn="ctr">
                      <a:solidFill>
                        <a:srgbClr val="182B4C"/>
                      </a:solidFill>
                      <a:prstDash val="solid"/>
                      <a:round/>
                      <a:headEnd type="none" w="med" len="med"/>
                      <a:tailEnd type="none" w="med" len="med"/>
                    </a:lnL>
                  </a:tcPr>
                </a:tc>
                <a:extLst>
                  <a:ext uri="{0D108BD9-81ED-4DB2-BD59-A6C34878D82A}">
                    <a16:rowId xmlns:a16="http://schemas.microsoft.com/office/drawing/2014/main" val="3163820323"/>
                  </a:ext>
                </a:extLst>
              </a:tr>
              <a:tr h="435550">
                <a:tc>
                  <a:txBody>
                    <a:bodyPr/>
                    <a:lstStyle/>
                    <a:p>
                      <a:r>
                        <a:rPr lang="en-GB" dirty="0"/>
                        <a:t>16</a:t>
                      </a:r>
                      <a:r>
                        <a:rPr lang="en-GB" baseline="30000" dirty="0"/>
                        <a:t>th</a:t>
                      </a:r>
                      <a:r>
                        <a:rPr lang="en-GB" dirty="0"/>
                        <a:t> March 2020 </a:t>
                      </a:r>
                    </a:p>
                  </a:txBody>
                  <a:tcPr>
                    <a:lnR w="12700" cap="flat" cmpd="sng" algn="ctr">
                      <a:solidFill>
                        <a:srgbClr val="182B4C"/>
                      </a:solidFill>
                      <a:prstDash val="solid"/>
                      <a:round/>
                      <a:headEnd type="none" w="med" len="med"/>
                      <a:tailEnd type="none" w="med" len="med"/>
                    </a:lnR>
                  </a:tcPr>
                </a:tc>
                <a:tc>
                  <a:txBody>
                    <a:bodyPr/>
                    <a:lstStyle/>
                    <a:p>
                      <a:r>
                        <a:rPr lang="en-GB" dirty="0"/>
                        <a:t>Leadership Academy Debrief</a:t>
                      </a:r>
                    </a:p>
                  </a:txBody>
                  <a:tcPr>
                    <a:lnL w="12700" cap="flat" cmpd="sng" algn="ctr">
                      <a:solidFill>
                        <a:srgbClr val="182B4C"/>
                      </a:solidFill>
                      <a:prstDash val="solid"/>
                      <a:round/>
                      <a:headEnd type="none" w="med" len="med"/>
                      <a:tailEnd type="none" w="med" len="med"/>
                    </a:lnL>
                  </a:tcPr>
                </a:tc>
                <a:extLst>
                  <a:ext uri="{0D108BD9-81ED-4DB2-BD59-A6C34878D82A}">
                    <a16:rowId xmlns:a16="http://schemas.microsoft.com/office/drawing/2014/main" val="1739968869"/>
                  </a:ext>
                </a:extLst>
              </a:tr>
              <a:tr h="751770">
                <a:tc>
                  <a:txBody>
                    <a:bodyPr/>
                    <a:lstStyle/>
                    <a:p>
                      <a:r>
                        <a:rPr lang="en-GB" dirty="0"/>
                        <a:t>26</a:t>
                      </a:r>
                      <a:r>
                        <a:rPr lang="en-GB" baseline="30000" dirty="0"/>
                        <a:t>th</a:t>
                      </a:r>
                      <a:r>
                        <a:rPr lang="en-GB" dirty="0"/>
                        <a:t> March 2020 </a:t>
                      </a:r>
                    </a:p>
                  </a:txBody>
                  <a:tcPr>
                    <a:lnR w="12700" cap="flat" cmpd="sng" algn="ctr">
                      <a:solidFill>
                        <a:srgbClr val="182B4C"/>
                      </a:solidFill>
                      <a:prstDash val="solid"/>
                      <a:round/>
                      <a:headEnd type="none" w="med" len="med"/>
                      <a:tailEnd type="none" w="med" len="med"/>
                    </a:lnR>
                  </a:tcPr>
                </a:tc>
                <a:tc>
                  <a:txBody>
                    <a:bodyPr/>
                    <a:lstStyle/>
                    <a:p>
                      <a:r>
                        <a:rPr lang="en-GB" dirty="0"/>
                        <a:t>Leadership Academy Submission Deadline </a:t>
                      </a:r>
                    </a:p>
                  </a:txBody>
                  <a:tcPr>
                    <a:lnL w="12700" cap="flat" cmpd="sng" algn="ctr">
                      <a:solidFill>
                        <a:srgbClr val="182B4C"/>
                      </a:solidFill>
                      <a:prstDash val="solid"/>
                      <a:round/>
                      <a:headEnd type="none" w="med" len="med"/>
                      <a:tailEnd type="none" w="med" len="med"/>
                    </a:lnL>
                  </a:tcPr>
                </a:tc>
                <a:extLst>
                  <a:ext uri="{0D108BD9-81ED-4DB2-BD59-A6C34878D82A}">
                    <a16:rowId xmlns:a16="http://schemas.microsoft.com/office/drawing/2014/main" val="1459477331"/>
                  </a:ext>
                </a:extLst>
              </a:tr>
              <a:tr h="751770">
                <a:tc>
                  <a:txBody>
                    <a:bodyPr/>
                    <a:lstStyle/>
                    <a:p>
                      <a:r>
                        <a:rPr lang="en-GB" dirty="0"/>
                        <a:t>2</a:t>
                      </a:r>
                      <a:r>
                        <a:rPr lang="en-GB" baseline="30000" dirty="0"/>
                        <a:t>nd</a:t>
                      </a:r>
                      <a:r>
                        <a:rPr lang="en-GB" dirty="0"/>
                        <a:t> April </a:t>
                      </a:r>
                    </a:p>
                  </a:txBody>
                  <a:tcPr>
                    <a:lnR w="12700" cap="flat" cmpd="sng" algn="ctr">
                      <a:solidFill>
                        <a:srgbClr val="182B4C"/>
                      </a:solidFill>
                      <a:prstDash val="solid"/>
                      <a:round/>
                      <a:headEnd type="none" w="med" len="med"/>
                      <a:tailEnd type="none" w="med" len="med"/>
                    </a:lnR>
                  </a:tcPr>
                </a:tc>
                <a:tc>
                  <a:txBody>
                    <a:bodyPr/>
                    <a:lstStyle/>
                    <a:p>
                      <a:r>
                        <a:rPr lang="en-GB" dirty="0"/>
                        <a:t>Certificates Awarded at the Students’ Union Awards </a:t>
                      </a:r>
                    </a:p>
                  </a:txBody>
                  <a:tcPr>
                    <a:lnL w="12700" cap="flat" cmpd="sng" algn="ctr">
                      <a:solidFill>
                        <a:srgbClr val="182B4C"/>
                      </a:solidFill>
                      <a:prstDash val="solid"/>
                      <a:round/>
                      <a:headEnd type="none" w="med" len="med"/>
                      <a:tailEnd type="none" w="med" len="med"/>
                    </a:lnL>
                  </a:tcPr>
                </a:tc>
                <a:extLst>
                  <a:ext uri="{0D108BD9-81ED-4DB2-BD59-A6C34878D82A}">
                    <a16:rowId xmlns:a16="http://schemas.microsoft.com/office/drawing/2014/main" val="3461331286"/>
                  </a:ext>
                </a:extLst>
              </a:tr>
            </a:tbl>
          </a:graphicData>
        </a:graphic>
      </p:graphicFrame>
      <p:graphicFrame>
        <p:nvGraphicFramePr>
          <p:cNvPr id="6" name="Table 5">
            <a:extLst>
              <a:ext uri="{FF2B5EF4-FFF2-40B4-BE49-F238E27FC236}">
                <a16:creationId xmlns:a16="http://schemas.microsoft.com/office/drawing/2014/main" id="{DFA00C60-02AF-4167-92DA-1E531A78FF5C}"/>
              </a:ext>
            </a:extLst>
          </p:cNvPr>
          <p:cNvGraphicFramePr>
            <a:graphicFrameLocks noGrp="1"/>
          </p:cNvGraphicFramePr>
          <p:nvPr>
            <p:extLst>
              <p:ext uri="{D42A27DB-BD31-4B8C-83A1-F6EECF244321}">
                <p14:modId xmlns:p14="http://schemas.microsoft.com/office/powerpoint/2010/main" val="3425558000"/>
              </p:ext>
            </p:extLst>
          </p:nvPr>
        </p:nvGraphicFramePr>
        <p:xfrm>
          <a:off x="1228725" y="1409701"/>
          <a:ext cx="6934200" cy="3562350"/>
        </p:xfrm>
        <a:graphic>
          <a:graphicData uri="http://schemas.openxmlformats.org/drawingml/2006/table">
            <a:tbl>
              <a:tblPr/>
              <a:tblGrid>
                <a:gridCol w="6934200">
                  <a:extLst>
                    <a:ext uri="{9D8B030D-6E8A-4147-A177-3AD203B41FA5}">
                      <a16:colId xmlns:a16="http://schemas.microsoft.com/office/drawing/2014/main" val="3596482313"/>
                    </a:ext>
                  </a:extLst>
                </a:gridCol>
              </a:tblGrid>
              <a:tr h="1050324">
                <a:tc>
                  <a:txBody>
                    <a:bodyPr/>
                    <a:lstStyle/>
                    <a:p>
                      <a:endParaRPr lang="en-GB" b="1" dirty="0"/>
                    </a:p>
                  </a:txBody>
                  <a:tcPr>
                    <a:lnL w="12700" cmpd="sng">
                      <a:solidFill>
                        <a:srgbClr val="182B4C"/>
                      </a:solidFill>
                      <a:prstDash val="solid"/>
                    </a:lnL>
                    <a:lnR w="12700" cmpd="sng">
                      <a:solidFill>
                        <a:srgbClr val="182B4C"/>
                      </a:solidFill>
                      <a:prstDash val="solid"/>
                    </a:lnR>
                    <a:lnT w="12700" cmpd="sng">
                      <a:solidFill>
                        <a:srgbClr val="182B4C"/>
                      </a:solidFill>
                      <a:prstDash val="solid"/>
                    </a:lnT>
                    <a:lnB w="12700" cap="flat" cmpd="sng" algn="ctr">
                      <a:solidFill>
                        <a:srgbClr val="182B4C"/>
                      </a:solidFill>
                      <a:prstDash val="solid"/>
                      <a:round/>
                      <a:headEnd type="none" w="med" len="med"/>
                      <a:tailEnd type="none" w="med" len="med"/>
                    </a:lnB>
                  </a:tcPr>
                </a:tc>
                <a:extLst>
                  <a:ext uri="{0D108BD9-81ED-4DB2-BD59-A6C34878D82A}">
                    <a16:rowId xmlns:a16="http://schemas.microsoft.com/office/drawing/2014/main" val="285296333"/>
                  </a:ext>
                </a:extLst>
              </a:tr>
              <a:tr h="481399">
                <a:tc>
                  <a:txBody>
                    <a:bodyPr/>
                    <a:lstStyle/>
                    <a:p>
                      <a:endParaRPr lang="en-GB" dirty="0"/>
                    </a:p>
                  </a:txBody>
                  <a:tcPr>
                    <a:lnL w="12700" cap="flat" cmpd="sng" algn="ctr">
                      <a:solidFill>
                        <a:srgbClr val="182B4C"/>
                      </a:solidFill>
                      <a:prstDash val="solid"/>
                      <a:round/>
                      <a:headEnd type="none" w="med" len="med"/>
                      <a:tailEnd type="none" w="med" len="med"/>
                    </a:lnL>
                    <a:lnR w="12700" cap="flat" cmpd="sng" algn="ctr">
                      <a:solidFill>
                        <a:srgbClr val="182B4C"/>
                      </a:solidFill>
                      <a:prstDash val="solid"/>
                      <a:round/>
                      <a:headEnd type="none" w="med" len="med"/>
                      <a:tailEnd type="none" w="med" len="med"/>
                    </a:lnR>
                    <a:lnT w="12700" cap="flat" cmpd="sng" algn="ctr">
                      <a:solidFill>
                        <a:srgbClr val="182B4C"/>
                      </a:solidFill>
                      <a:prstDash val="solid"/>
                      <a:round/>
                      <a:headEnd type="none" w="med" len="med"/>
                      <a:tailEnd type="none" w="med" len="med"/>
                    </a:lnT>
                    <a:lnB w="12700" cap="flat" cmpd="sng" algn="ctr">
                      <a:solidFill>
                        <a:srgbClr val="182B4C"/>
                      </a:solidFill>
                      <a:prstDash val="solid"/>
                      <a:round/>
                      <a:headEnd type="none" w="med" len="med"/>
                      <a:tailEnd type="none" w="med" len="med"/>
                    </a:lnB>
                  </a:tcPr>
                </a:tc>
                <a:extLst>
                  <a:ext uri="{0D108BD9-81ED-4DB2-BD59-A6C34878D82A}">
                    <a16:rowId xmlns:a16="http://schemas.microsoft.com/office/drawing/2014/main" val="1314604789"/>
                  </a:ext>
                </a:extLst>
              </a:tr>
              <a:tr h="446388">
                <a:tc>
                  <a:txBody>
                    <a:bodyPr/>
                    <a:lstStyle/>
                    <a:p>
                      <a:endParaRPr lang="en-GB" dirty="0"/>
                    </a:p>
                  </a:txBody>
                  <a:tcPr>
                    <a:lnL w="12700" cap="flat" cmpd="sng" algn="ctr">
                      <a:solidFill>
                        <a:srgbClr val="182B4C"/>
                      </a:solidFill>
                      <a:prstDash val="solid"/>
                      <a:round/>
                      <a:headEnd type="none" w="med" len="med"/>
                      <a:tailEnd type="none" w="med" len="med"/>
                    </a:lnL>
                    <a:lnR w="12700" cap="flat" cmpd="sng" algn="ctr">
                      <a:solidFill>
                        <a:srgbClr val="182B4C"/>
                      </a:solidFill>
                      <a:prstDash val="solid"/>
                      <a:round/>
                      <a:headEnd type="none" w="med" len="med"/>
                      <a:tailEnd type="none" w="med" len="med"/>
                    </a:lnR>
                    <a:lnT w="12700" cap="flat" cmpd="sng" algn="ctr">
                      <a:solidFill>
                        <a:srgbClr val="182B4C"/>
                      </a:solidFill>
                      <a:prstDash val="solid"/>
                      <a:round/>
                      <a:headEnd type="none" w="med" len="med"/>
                      <a:tailEnd type="none" w="med" len="med"/>
                    </a:lnT>
                    <a:lnB w="12700" cap="flat" cmpd="sng" algn="ctr">
                      <a:solidFill>
                        <a:srgbClr val="182B4C"/>
                      </a:solidFill>
                      <a:prstDash val="solid"/>
                      <a:round/>
                      <a:headEnd type="none" w="med" len="med"/>
                      <a:tailEnd type="none" w="med" len="med"/>
                    </a:lnB>
                  </a:tcPr>
                </a:tc>
                <a:extLst>
                  <a:ext uri="{0D108BD9-81ED-4DB2-BD59-A6C34878D82A}">
                    <a16:rowId xmlns:a16="http://schemas.microsoft.com/office/drawing/2014/main" val="341403495"/>
                  </a:ext>
                </a:extLst>
              </a:tr>
              <a:tr h="560173">
                <a:tc>
                  <a:txBody>
                    <a:bodyPr/>
                    <a:lstStyle/>
                    <a:p>
                      <a:endParaRPr lang="en-GB" dirty="0"/>
                    </a:p>
                  </a:txBody>
                  <a:tcPr>
                    <a:lnL w="12700" cap="flat" cmpd="sng" algn="ctr">
                      <a:solidFill>
                        <a:srgbClr val="182B4C"/>
                      </a:solidFill>
                      <a:prstDash val="solid"/>
                      <a:round/>
                      <a:headEnd type="none" w="med" len="med"/>
                      <a:tailEnd type="none" w="med" len="med"/>
                    </a:lnL>
                    <a:lnR w="12700" cap="flat" cmpd="sng" algn="ctr">
                      <a:solidFill>
                        <a:srgbClr val="182B4C"/>
                      </a:solidFill>
                      <a:prstDash val="solid"/>
                      <a:round/>
                      <a:headEnd type="none" w="med" len="med"/>
                      <a:tailEnd type="none" w="med" len="med"/>
                    </a:lnR>
                    <a:lnT w="12700" cap="flat" cmpd="sng" algn="ctr">
                      <a:solidFill>
                        <a:srgbClr val="182B4C"/>
                      </a:solidFill>
                      <a:prstDash val="solid"/>
                      <a:round/>
                      <a:headEnd type="none" w="med" len="med"/>
                      <a:tailEnd type="none" w="med" len="med"/>
                    </a:lnT>
                    <a:lnB w="12700" cap="flat" cmpd="sng" algn="ctr">
                      <a:solidFill>
                        <a:srgbClr val="182B4C"/>
                      </a:solidFill>
                      <a:prstDash val="solid"/>
                      <a:round/>
                      <a:headEnd type="none" w="med" len="med"/>
                      <a:tailEnd type="none" w="med" len="med"/>
                    </a:lnB>
                  </a:tcPr>
                </a:tc>
                <a:extLst>
                  <a:ext uri="{0D108BD9-81ED-4DB2-BD59-A6C34878D82A}">
                    <a16:rowId xmlns:a16="http://schemas.microsoft.com/office/drawing/2014/main" val="2433313287"/>
                  </a:ext>
                </a:extLst>
              </a:tr>
              <a:tr h="1024066">
                <a:tc>
                  <a:txBody>
                    <a:bodyPr/>
                    <a:lstStyle/>
                    <a:p>
                      <a:endParaRPr lang="en-GB" dirty="0"/>
                    </a:p>
                  </a:txBody>
                  <a:tcPr>
                    <a:lnL w="12700" cap="flat" cmpd="sng" algn="ctr">
                      <a:solidFill>
                        <a:srgbClr val="182B4C"/>
                      </a:solidFill>
                      <a:prstDash val="solid"/>
                      <a:round/>
                      <a:headEnd type="none" w="med" len="med"/>
                      <a:tailEnd type="none" w="med" len="med"/>
                    </a:lnL>
                    <a:lnR w="12700" cap="flat" cmpd="sng" algn="ctr">
                      <a:solidFill>
                        <a:srgbClr val="182B4C"/>
                      </a:solidFill>
                      <a:prstDash val="solid"/>
                      <a:round/>
                      <a:headEnd type="none" w="med" len="med"/>
                      <a:tailEnd type="none" w="med" len="med"/>
                    </a:lnR>
                    <a:lnT w="12700" cap="flat" cmpd="sng" algn="ctr">
                      <a:solidFill>
                        <a:srgbClr val="182B4C"/>
                      </a:solidFill>
                      <a:prstDash val="solid"/>
                      <a:round/>
                      <a:headEnd type="none" w="med" len="med"/>
                      <a:tailEnd type="none" w="med" len="med"/>
                    </a:lnT>
                    <a:lnB w="12700" cmpd="sng">
                      <a:solidFill>
                        <a:srgbClr val="182B4C"/>
                      </a:solidFill>
                      <a:prstDash val="solid"/>
                    </a:lnB>
                  </a:tcPr>
                </a:tc>
                <a:extLst>
                  <a:ext uri="{0D108BD9-81ED-4DB2-BD59-A6C34878D82A}">
                    <a16:rowId xmlns:a16="http://schemas.microsoft.com/office/drawing/2014/main" val="613363447"/>
                  </a:ext>
                </a:extLst>
              </a:tr>
            </a:tbl>
          </a:graphicData>
        </a:graphic>
      </p:graphicFrame>
      <p:sp>
        <p:nvSpPr>
          <p:cNvPr id="7" name="Rectangle 6">
            <a:extLst>
              <a:ext uri="{FF2B5EF4-FFF2-40B4-BE49-F238E27FC236}">
                <a16:creationId xmlns:a16="http://schemas.microsoft.com/office/drawing/2014/main" id="{7C1A2BCE-64D4-4EF1-8513-BF2018333D6C}"/>
              </a:ext>
            </a:extLst>
          </p:cNvPr>
          <p:cNvSpPr/>
          <p:nvPr/>
        </p:nvSpPr>
        <p:spPr>
          <a:xfrm>
            <a:off x="1209675" y="1409701"/>
            <a:ext cx="6962775" cy="3549651"/>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18DB4069-3F24-4E8D-9EB2-1DBE43059323}"/>
              </a:ext>
            </a:extLst>
          </p:cNvPr>
          <p:cNvSpPr txBox="1"/>
          <p:nvPr/>
        </p:nvSpPr>
        <p:spPr>
          <a:xfrm>
            <a:off x="1419399" y="5201174"/>
            <a:ext cx="6852145" cy="369332"/>
          </a:xfrm>
          <a:prstGeom prst="rect">
            <a:avLst/>
          </a:prstGeom>
          <a:noFill/>
        </p:spPr>
        <p:txBody>
          <a:bodyPr wrap="square" rtlCol="0">
            <a:spAutoFit/>
          </a:bodyPr>
          <a:lstStyle/>
          <a:p>
            <a:r>
              <a:rPr lang="en-GB" dirty="0">
                <a:hlinkClick r:id="rId4"/>
              </a:rPr>
              <a:t>https://www.citystudents.co.uk/surveys/leadershipacademycriteria/</a:t>
            </a:r>
            <a:endParaRPr lang="en-GB" dirty="0"/>
          </a:p>
        </p:txBody>
      </p:sp>
      <p:sp>
        <p:nvSpPr>
          <p:cNvPr id="8" name="Rectangle 7">
            <a:extLst>
              <a:ext uri="{FF2B5EF4-FFF2-40B4-BE49-F238E27FC236}">
                <a16:creationId xmlns:a16="http://schemas.microsoft.com/office/drawing/2014/main" id="{E9018A66-4F8F-4B14-B1FC-CDF3B373A92E}"/>
              </a:ext>
            </a:extLst>
          </p:cNvPr>
          <p:cNvSpPr/>
          <p:nvPr/>
        </p:nvSpPr>
        <p:spPr>
          <a:xfrm>
            <a:off x="1313793" y="4256690"/>
            <a:ext cx="273269" cy="3468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2035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What does it mean to be a young leader? </a:t>
            </a:r>
          </a:p>
        </p:txBody>
      </p:sp>
      <p:grpSp>
        <p:nvGrpSpPr>
          <p:cNvPr id="9" name="Group 8">
            <a:extLst>
              <a:ext uri="{FF2B5EF4-FFF2-40B4-BE49-F238E27FC236}">
                <a16:creationId xmlns:a16="http://schemas.microsoft.com/office/drawing/2014/main" id="{5D876AE5-2490-4227-B79C-502C9F5AF44A}"/>
              </a:ext>
            </a:extLst>
          </p:cNvPr>
          <p:cNvGrpSpPr/>
          <p:nvPr/>
        </p:nvGrpSpPr>
        <p:grpSpPr>
          <a:xfrm>
            <a:off x="2478161" y="1442458"/>
            <a:ext cx="4160764" cy="4162425"/>
            <a:chOff x="2478161" y="1442458"/>
            <a:chExt cx="4160764" cy="4162425"/>
          </a:xfrm>
        </p:grpSpPr>
        <p:pic>
          <p:nvPicPr>
            <p:cNvPr id="10242" name="Picture 2" descr="Image may contain: 3 people, people smiling, people standing, text and outdoor">
              <a:extLst>
                <a:ext uri="{FF2B5EF4-FFF2-40B4-BE49-F238E27FC236}">
                  <a16:creationId xmlns:a16="http://schemas.microsoft.com/office/drawing/2014/main" id="{85FD4D0F-5AB6-4928-AE36-FF34547F0C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050" y="1637721"/>
              <a:ext cx="3771900" cy="3771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043E5737-9453-40E9-BCD7-0FC0F85A96E6}"/>
                </a:ext>
              </a:extLst>
            </p:cNvPr>
            <p:cNvSpPr/>
            <p:nvPr/>
          </p:nvSpPr>
          <p:spPr>
            <a:xfrm>
              <a:off x="2478161" y="1442458"/>
              <a:ext cx="4160764" cy="4162425"/>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83946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How do I begin to develop? </a:t>
            </a:r>
          </a:p>
        </p:txBody>
      </p:sp>
      <p:sp>
        <p:nvSpPr>
          <p:cNvPr id="2" name="TextBox 1">
            <a:extLst>
              <a:ext uri="{FF2B5EF4-FFF2-40B4-BE49-F238E27FC236}">
                <a16:creationId xmlns:a16="http://schemas.microsoft.com/office/drawing/2014/main" id="{E01B76CB-BED5-4D29-BB10-8E47DF4CDF03}"/>
              </a:ext>
            </a:extLst>
          </p:cNvPr>
          <p:cNvSpPr txBox="1"/>
          <p:nvPr/>
        </p:nvSpPr>
        <p:spPr>
          <a:xfrm>
            <a:off x="657225" y="1200150"/>
            <a:ext cx="7877175" cy="1200329"/>
          </a:xfrm>
          <a:prstGeom prst="rect">
            <a:avLst/>
          </a:prstGeom>
          <a:noFill/>
        </p:spPr>
        <p:txBody>
          <a:bodyPr wrap="square" rtlCol="0">
            <a:spAutoFit/>
          </a:bodyPr>
          <a:lstStyle/>
          <a:p>
            <a:r>
              <a:rPr lang="en-GB" dirty="0"/>
              <a:t>In the workbook in front of you, there are various pages to help support you through the Leadership Academy. It has been designed to facilitate the work you are doing to develop skills and to work out to what extent you have developed these skills and the work you can do to develop this further. </a:t>
            </a:r>
          </a:p>
        </p:txBody>
      </p:sp>
      <p:sp>
        <p:nvSpPr>
          <p:cNvPr id="10" name="TextBox 9">
            <a:extLst>
              <a:ext uri="{FF2B5EF4-FFF2-40B4-BE49-F238E27FC236}">
                <a16:creationId xmlns:a16="http://schemas.microsoft.com/office/drawing/2014/main" id="{DC84796B-57C2-4B6F-856B-B3B0FE53D5D5}"/>
              </a:ext>
            </a:extLst>
          </p:cNvPr>
          <p:cNvSpPr txBox="1"/>
          <p:nvPr/>
        </p:nvSpPr>
        <p:spPr>
          <a:xfrm>
            <a:off x="633412" y="2587473"/>
            <a:ext cx="7877175" cy="2862322"/>
          </a:xfrm>
          <a:prstGeom prst="rect">
            <a:avLst/>
          </a:prstGeom>
          <a:noFill/>
        </p:spPr>
        <p:txBody>
          <a:bodyPr wrap="square" rtlCol="0">
            <a:spAutoFit/>
          </a:bodyPr>
          <a:lstStyle/>
          <a:p>
            <a:r>
              <a:rPr lang="en-GB" dirty="0"/>
              <a:t>Over the next ten minutes, use pages 3/4 which focus on personal and professional development beginning with a reflection. There are numerous questions which you can tackle including: </a:t>
            </a:r>
          </a:p>
          <a:p>
            <a:pPr marL="342900" indent="-342900">
              <a:buFont typeface="+mj-lt"/>
              <a:buAutoNum type="arabicPeriod"/>
            </a:pPr>
            <a:r>
              <a:rPr lang="en-GB" dirty="0"/>
              <a:t>What are your career goals? </a:t>
            </a:r>
          </a:p>
          <a:p>
            <a:pPr marL="342900" indent="-342900">
              <a:buFont typeface="+mj-lt"/>
              <a:buAutoNum type="arabicPeriod"/>
            </a:pPr>
            <a:r>
              <a:rPr lang="en-GB" dirty="0"/>
              <a:t>What skills and experience do you need to achieve these?</a:t>
            </a:r>
          </a:p>
          <a:p>
            <a:pPr marL="342900" indent="-342900">
              <a:buFont typeface="+mj-lt"/>
              <a:buAutoNum type="arabicPeriod"/>
            </a:pPr>
            <a:r>
              <a:rPr lang="en-GB" dirty="0"/>
              <a:t>What activity are you currently involved in to develop this experience?</a:t>
            </a:r>
          </a:p>
          <a:p>
            <a:pPr marL="342900" indent="-342900">
              <a:buFont typeface="+mj-lt"/>
              <a:buAutoNum type="arabicPeriod"/>
            </a:pPr>
            <a:r>
              <a:rPr lang="en-GB" dirty="0"/>
              <a:t>In what areas do you need further development?</a:t>
            </a:r>
          </a:p>
          <a:p>
            <a:pPr marL="342900" indent="-342900">
              <a:buFont typeface="+mj-lt"/>
              <a:buAutoNum type="arabicPeriod"/>
            </a:pPr>
            <a:r>
              <a:rPr lang="en-GB" dirty="0"/>
              <a:t>What are two activities which you intend to be involved in or responsible for during your time at Leadership Academy? Who do you need to speak to? </a:t>
            </a:r>
          </a:p>
          <a:p>
            <a:endParaRPr lang="en-GB" dirty="0"/>
          </a:p>
        </p:txBody>
      </p:sp>
    </p:spTree>
    <p:extLst>
      <p:ext uri="{BB962C8B-B14F-4D97-AF65-F5344CB8AC3E}">
        <p14:creationId xmlns:p14="http://schemas.microsoft.com/office/powerpoint/2010/main" val="246904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How do I begin to develop? </a:t>
            </a:r>
          </a:p>
        </p:txBody>
      </p:sp>
      <p:sp>
        <p:nvSpPr>
          <p:cNvPr id="10" name="TextBox 9">
            <a:extLst>
              <a:ext uri="{FF2B5EF4-FFF2-40B4-BE49-F238E27FC236}">
                <a16:creationId xmlns:a16="http://schemas.microsoft.com/office/drawing/2014/main" id="{DC84796B-57C2-4B6F-856B-B3B0FE53D5D5}"/>
              </a:ext>
            </a:extLst>
          </p:cNvPr>
          <p:cNvSpPr txBox="1"/>
          <p:nvPr/>
        </p:nvSpPr>
        <p:spPr>
          <a:xfrm>
            <a:off x="633412" y="1281955"/>
            <a:ext cx="7877175" cy="4524315"/>
          </a:xfrm>
          <a:prstGeom prst="rect">
            <a:avLst/>
          </a:prstGeom>
          <a:noFill/>
        </p:spPr>
        <p:txBody>
          <a:bodyPr wrap="square" rtlCol="0">
            <a:spAutoFit/>
          </a:bodyPr>
          <a:lstStyle/>
          <a:p>
            <a:r>
              <a:rPr lang="en-GB" dirty="0"/>
              <a:t>Over the next ten minutes, use page 5 which focus on personal and professional development beginning with a reflection. There are numerous questions which you can tackle including: </a:t>
            </a:r>
          </a:p>
          <a:p>
            <a:pPr marL="342900" indent="-342900">
              <a:buFont typeface="+mj-lt"/>
              <a:buAutoNum type="arabicPeriod"/>
            </a:pPr>
            <a:r>
              <a:rPr lang="en-GB" dirty="0"/>
              <a:t>What are two activities which you intend to be involved in or responsible for during your time at Leadership Academy? </a:t>
            </a:r>
          </a:p>
          <a:p>
            <a:pPr marL="342900" indent="-342900">
              <a:buFont typeface="+mj-lt"/>
              <a:buAutoNum type="arabicPeriod"/>
            </a:pPr>
            <a:r>
              <a:rPr lang="en-GB" dirty="0"/>
              <a:t>Who do you need to speak to? </a:t>
            </a:r>
          </a:p>
          <a:p>
            <a:endParaRPr lang="en-GB" dirty="0"/>
          </a:p>
          <a:p>
            <a:r>
              <a:rPr lang="en-GB" dirty="0"/>
              <a:t>If you are a programme rep, and want to run activity around this you will need to contact: </a:t>
            </a:r>
            <a:r>
              <a:rPr lang="en-GB" u="sng" dirty="0">
                <a:solidFill>
                  <a:schemeClr val="accent5">
                    <a:lumMod val="75000"/>
                  </a:schemeClr>
                </a:solidFill>
              </a:rPr>
              <a:t>studentrep@city.ac.uk</a:t>
            </a:r>
          </a:p>
          <a:p>
            <a:endParaRPr lang="en-GB" dirty="0"/>
          </a:p>
          <a:p>
            <a:r>
              <a:rPr lang="en-GB" dirty="0"/>
              <a:t>If you are running student group/society activity please contact: </a:t>
            </a:r>
            <a:r>
              <a:rPr lang="en-GB" dirty="0">
                <a:hlinkClick r:id="rId3"/>
              </a:rPr>
              <a:t>suactivitiesteam@city.ac.uk</a:t>
            </a:r>
            <a:r>
              <a:rPr lang="en-GB" dirty="0"/>
              <a:t> </a:t>
            </a:r>
          </a:p>
          <a:p>
            <a:endParaRPr lang="en-GB" dirty="0"/>
          </a:p>
          <a:p>
            <a:r>
              <a:rPr lang="en-GB" dirty="0"/>
              <a:t>If you want to do fundraising, event planning or other please contact: </a:t>
            </a:r>
            <a:r>
              <a:rPr lang="en-GB" u="sng" dirty="0">
                <a:solidFill>
                  <a:schemeClr val="accent5">
                    <a:lumMod val="75000"/>
                  </a:schemeClr>
                </a:solidFill>
              </a:rPr>
              <a:t>suactivitiesteam@city.ac.uk</a:t>
            </a:r>
          </a:p>
          <a:p>
            <a:r>
              <a:rPr lang="en-GB" dirty="0"/>
              <a:t> </a:t>
            </a:r>
          </a:p>
        </p:txBody>
      </p:sp>
    </p:spTree>
    <p:extLst>
      <p:ext uri="{BB962C8B-B14F-4D97-AF65-F5344CB8AC3E}">
        <p14:creationId xmlns:p14="http://schemas.microsoft.com/office/powerpoint/2010/main" val="3835831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What now? </a:t>
            </a:r>
          </a:p>
        </p:txBody>
      </p:sp>
      <p:sp>
        <p:nvSpPr>
          <p:cNvPr id="2" name="TextBox 1">
            <a:extLst>
              <a:ext uri="{FF2B5EF4-FFF2-40B4-BE49-F238E27FC236}">
                <a16:creationId xmlns:a16="http://schemas.microsoft.com/office/drawing/2014/main" id="{E01B76CB-BED5-4D29-BB10-8E47DF4CDF03}"/>
              </a:ext>
            </a:extLst>
          </p:cNvPr>
          <p:cNvSpPr txBox="1"/>
          <p:nvPr/>
        </p:nvSpPr>
        <p:spPr>
          <a:xfrm>
            <a:off x="657225" y="1200150"/>
            <a:ext cx="7877175" cy="646331"/>
          </a:xfrm>
          <a:prstGeom prst="rect">
            <a:avLst/>
          </a:prstGeom>
          <a:noFill/>
        </p:spPr>
        <p:txBody>
          <a:bodyPr wrap="square" rtlCol="0">
            <a:spAutoFit/>
          </a:bodyPr>
          <a:lstStyle/>
          <a:p>
            <a:r>
              <a:rPr lang="en-GB" dirty="0"/>
              <a:t>We will head for a 5-10 minute break whilst you move on to the sessions which you intend to go to and learn from. </a:t>
            </a:r>
          </a:p>
        </p:txBody>
      </p:sp>
    </p:spTree>
    <p:extLst>
      <p:ext uri="{BB962C8B-B14F-4D97-AF65-F5344CB8AC3E}">
        <p14:creationId xmlns:p14="http://schemas.microsoft.com/office/powerpoint/2010/main" val="3199263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1100672"/>
            <a:ext cx="7868873" cy="523220"/>
          </a:xfrm>
          <a:prstGeom prst="rect">
            <a:avLst/>
          </a:prstGeom>
          <a:noFill/>
        </p:spPr>
        <p:txBody>
          <a:bodyPr wrap="square" rtlCol="0">
            <a:spAutoFit/>
          </a:bodyPr>
          <a:lstStyle/>
          <a:p>
            <a:r>
              <a:rPr lang="en-GB" sz="2800" b="1" dirty="0">
                <a:solidFill>
                  <a:schemeClr val="accent5">
                    <a:lumMod val="50000"/>
                  </a:schemeClr>
                </a:solidFill>
              </a:rPr>
              <a:t>Welcome to the Leadership Academy Conference. </a:t>
            </a:r>
          </a:p>
        </p:txBody>
      </p:sp>
      <p:sp>
        <p:nvSpPr>
          <p:cNvPr id="6" name="TextBox 5">
            <a:extLst>
              <a:ext uri="{FF2B5EF4-FFF2-40B4-BE49-F238E27FC236}">
                <a16:creationId xmlns:a16="http://schemas.microsoft.com/office/drawing/2014/main" id="{481DA796-A736-4B3C-9CD2-9B3750AB7FC0}"/>
              </a:ext>
            </a:extLst>
          </p:cNvPr>
          <p:cNvSpPr txBox="1"/>
          <p:nvPr/>
        </p:nvSpPr>
        <p:spPr>
          <a:xfrm>
            <a:off x="553674" y="1930125"/>
            <a:ext cx="7248088" cy="3046988"/>
          </a:xfrm>
          <a:prstGeom prst="rect">
            <a:avLst/>
          </a:prstGeom>
          <a:noFill/>
        </p:spPr>
        <p:txBody>
          <a:bodyPr wrap="square" rtlCol="0">
            <a:spAutoFit/>
          </a:bodyPr>
          <a:lstStyle/>
          <a:p>
            <a:r>
              <a:rPr lang="en-GB" sz="2400" b="1" dirty="0">
                <a:solidFill>
                  <a:schemeClr val="accent5">
                    <a:lumMod val="50000"/>
                  </a:schemeClr>
                </a:solidFill>
              </a:rPr>
              <a:t>At registration you should have received the following: </a:t>
            </a:r>
          </a:p>
          <a:p>
            <a:endParaRPr lang="en-GB" sz="2400" b="1" dirty="0">
              <a:solidFill>
                <a:schemeClr val="accent5">
                  <a:lumMod val="50000"/>
                </a:schemeClr>
              </a:solidFill>
            </a:endParaRPr>
          </a:p>
          <a:p>
            <a:pPr marL="342900" indent="-342900">
              <a:buFont typeface="Arial" panose="020B0604020202020204" pitchFamily="34" charset="0"/>
              <a:buChar char="•"/>
            </a:pPr>
            <a:r>
              <a:rPr lang="en-GB" sz="2400" b="1" dirty="0">
                <a:solidFill>
                  <a:schemeClr val="accent5">
                    <a:lumMod val="50000"/>
                  </a:schemeClr>
                </a:solidFill>
              </a:rPr>
              <a:t>A workbook to facilitate your journey</a:t>
            </a:r>
          </a:p>
          <a:p>
            <a:pPr marL="342900" indent="-342900">
              <a:buFont typeface="Arial" panose="020B0604020202020204" pitchFamily="34" charset="0"/>
              <a:buChar char="•"/>
            </a:pPr>
            <a:r>
              <a:rPr lang="en-GB" sz="2400" b="1" dirty="0">
                <a:solidFill>
                  <a:schemeClr val="accent5">
                    <a:lumMod val="50000"/>
                  </a:schemeClr>
                </a:solidFill>
              </a:rPr>
              <a:t>A schedule for the day </a:t>
            </a:r>
          </a:p>
          <a:p>
            <a:pPr marL="342900" indent="-342900">
              <a:buFont typeface="Arial" panose="020B0604020202020204" pitchFamily="34" charset="0"/>
              <a:buChar char="•"/>
            </a:pPr>
            <a:r>
              <a:rPr lang="en-GB" sz="2400" b="1" dirty="0">
                <a:solidFill>
                  <a:schemeClr val="accent5">
                    <a:lumMod val="50000"/>
                  </a:schemeClr>
                </a:solidFill>
              </a:rPr>
              <a:t>A feedback form </a:t>
            </a:r>
          </a:p>
          <a:p>
            <a:pPr marL="342900" indent="-342900">
              <a:buFont typeface="Arial" panose="020B0604020202020204" pitchFamily="34" charset="0"/>
              <a:buChar char="•"/>
            </a:pPr>
            <a:r>
              <a:rPr lang="en-GB" sz="2400" b="1" dirty="0">
                <a:solidFill>
                  <a:schemeClr val="accent5">
                    <a:lumMod val="50000"/>
                  </a:schemeClr>
                </a:solidFill>
              </a:rPr>
              <a:t>Project Plan </a:t>
            </a:r>
          </a:p>
          <a:p>
            <a:pPr marL="342900" indent="-342900">
              <a:buFont typeface="Arial" panose="020B0604020202020204" pitchFamily="34" charset="0"/>
              <a:buChar char="•"/>
            </a:pPr>
            <a:r>
              <a:rPr lang="en-GB" sz="2400" b="1" dirty="0">
                <a:solidFill>
                  <a:schemeClr val="accent5">
                    <a:lumMod val="50000"/>
                  </a:schemeClr>
                </a:solidFill>
              </a:rPr>
              <a:t>Activity guidance </a:t>
            </a:r>
          </a:p>
          <a:p>
            <a:endParaRPr lang="en-GB" sz="2400" b="1" dirty="0">
              <a:solidFill>
                <a:schemeClr val="accent5">
                  <a:lumMod val="50000"/>
                </a:schemeClr>
              </a:solidFill>
            </a:endParaRPr>
          </a:p>
        </p:txBody>
      </p:sp>
    </p:spTree>
    <p:extLst>
      <p:ext uri="{BB962C8B-B14F-4D97-AF65-F5344CB8AC3E}">
        <p14:creationId xmlns:p14="http://schemas.microsoft.com/office/powerpoint/2010/main" val="133071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Schedule for the day </a:t>
            </a:r>
          </a:p>
        </p:txBody>
      </p:sp>
      <p:graphicFrame>
        <p:nvGraphicFramePr>
          <p:cNvPr id="2" name="Table 1">
            <a:extLst>
              <a:ext uri="{FF2B5EF4-FFF2-40B4-BE49-F238E27FC236}">
                <a16:creationId xmlns:a16="http://schemas.microsoft.com/office/drawing/2014/main" id="{92FFF850-96E3-44E8-BDC7-023A0C9DC436}"/>
              </a:ext>
            </a:extLst>
          </p:cNvPr>
          <p:cNvGraphicFramePr>
            <a:graphicFrameLocks noGrp="1"/>
          </p:cNvGraphicFramePr>
          <p:nvPr>
            <p:extLst>
              <p:ext uri="{D42A27DB-BD31-4B8C-83A1-F6EECF244321}">
                <p14:modId xmlns:p14="http://schemas.microsoft.com/office/powerpoint/2010/main" val="3555919826"/>
              </p:ext>
            </p:extLst>
          </p:nvPr>
        </p:nvGraphicFramePr>
        <p:xfrm>
          <a:off x="553674" y="1160560"/>
          <a:ext cx="8103765" cy="3965632"/>
        </p:xfrm>
        <a:graphic>
          <a:graphicData uri="http://schemas.openxmlformats.org/drawingml/2006/table">
            <a:tbl>
              <a:tblPr firstRow="1" firstCol="1" bandRow="1">
                <a:tableStyleId>{C083E6E3-FA7D-4D7B-A595-EF9225AFEA82}</a:tableStyleId>
              </a:tblPr>
              <a:tblGrid>
                <a:gridCol w="1397354">
                  <a:extLst>
                    <a:ext uri="{9D8B030D-6E8A-4147-A177-3AD203B41FA5}">
                      <a16:colId xmlns:a16="http://schemas.microsoft.com/office/drawing/2014/main" val="3587994024"/>
                    </a:ext>
                  </a:extLst>
                </a:gridCol>
                <a:gridCol w="1528189">
                  <a:extLst>
                    <a:ext uri="{9D8B030D-6E8A-4147-A177-3AD203B41FA5}">
                      <a16:colId xmlns:a16="http://schemas.microsoft.com/office/drawing/2014/main" val="1308143524"/>
                    </a:ext>
                  </a:extLst>
                </a:gridCol>
                <a:gridCol w="5178222">
                  <a:extLst>
                    <a:ext uri="{9D8B030D-6E8A-4147-A177-3AD203B41FA5}">
                      <a16:colId xmlns:a16="http://schemas.microsoft.com/office/drawing/2014/main" val="3450144968"/>
                    </a:ext>
                  </a:extLst>
                </a:gridCol>
              </a:tblGrid>
              <a:tr h="378475">
                <a:tc>
                  <a:txBody>
                    <a:bodyPr/>
                    <a:lstStyle/>
                    <a:p>
                      <a:pPr>
                        <a:lnSpc>
                          <a:spcPct val="107000"/>
                        </a:lnSpc>
                        <a:spcAft>
                          <a:spcPts val="0"/>
                        </a:spcAft>
                      </a:pPr>
                      <a:r>
                        <a:rPr lang="en-GB" sz="1100">
                          <a:effectLst/>
                        </a:rPr>
                        <a:t>Time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Location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Session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826340"/>
                  </a:ext>
                </a:extLst>
              </a:tr>
              <a:tr h="164820">
                <a:tc gridSpan="3">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83710701"/>
                  </a:ext>
                </a:extLst>
              </a:tr>
              <a:tr h="356499">
                <a:tc>
                  <a:txBody>
                    <a:bodyPr/>
                    <a:lstStyle/>
                    <a:p>
                      <a:pPr>
                        <a:lnSpc>
                          <a:spcPct val="107000"/>
                        </a:lnSpc>
                        <a:spcAft>
                          <a:spcPts val="0"/>
                        </a:spcAft>
                      </a:pPr>
                      <a:r>
                        <a:rPr lang="en-GB" sz="1100">
                          <a:effectLst/>
                        </a:rPr>
                        <a:t>13:00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C313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Registration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8680831"/>
                  </a:ext>
                </a:extLst>
              </a:tr>
              <a:tr h="378475">
                <a:tc>
                  <a:txBody>
                    <a:bodyPr/>
                    <a:lstStyle/>
                    <a:p>
                      <a:pPr>
                        <a:lnSpc>
                          <a:spcPct val="107000"/>
                        </a:lnSpc>
                        <a:spcAft>
                          <a:spcPts val="0"/>
                        </a:spcAft>
                      </a:pPr>
                      <a:r>
                        <a:rPr lang="en-GB" sz="1100">
                          <a:effectLst/>
                        </a:rPr>
                        <a:t>13:15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C313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Welcome to Leadership Academy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3459526"/>
                  </a:ext>
                </a:extLst>
              </a:tr>
              <a:tr h="382137">
                <a:tc>
                  <a:txBody>
                    <a:bodyPr/>
                    <a:lstStyle/>
                    <a:p>
                      <a:pPr>
                        <a:lnSpc>
                          <a:spcPct val="107000"/>
                        </a:lnSpc>
                        <a:spcAft>
                          <a:spcPts val="0"/>
                        </a:spcAft>
                      </a:pPr>
                      <a:r>
                        <a:rPr lang="en-GB" sz="1100">
                          <a:effectLst/>
                        </a:rPr>
                        <a:t>13:35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C313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What does it mean to be a young leader? – A discussion with your Sabbatical Officers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9714396"/>
                  </a:ext>
                </a:extLst>
              </a:tr>
              <a:tr h="378475">
                <a:tc>
                  <a:txBody>
                    <a:bodyPr/>
                    <a:lstStyle/>
                    <a:p>
                      <a:pPr>
                        <a:lnSpc>
                          <a:spcPct val="107000"/>
                        </a:lnSpc>
                        <a:spcAft>
                          <a:spcPts val="0"/>
                        </a:spcAft>
                      </a:pPr>
                      <a:r>
                        <a:rPr lang="en-GB" sz="1100">
                          <a:effectLst/>
                        </a:rPr>
                        <a:t>13:50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C313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Personal Reflection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4879058"/>
                  </a:ext>
                </a:extLst>
              </a:tr>
              <a:tr h="188627">
                <a:tc>
                  <a:txBody>
                    <a:bodyPr/>
                    <a:lstStyle/>
                    <a:p>
                      <a:pPr>
                        <a:lnSpc>
                          <a:spcPct val="107000"/>
                        </a:lnSpc>
                        <a:spcAft>
                          <a:spcPts val="0"/>
                        </a:spcAft>
                      </a:pPr>
                      <a:r>
                        <a:rPr lang="en-GB" sz="1100">
                          <a:effectLst/>
                        </a:rPr>
                        <a:t>14:10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1100">
                          <a:effectLst/>
                        </a:rPr>
                        <a:t>Break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466608151"/>
                  </a:ext>
                </a:extLst>
              </a:tr>
              <a:tr h="534748">
                <a:tc>
                  <a:txBody>
                    <a:bodyPr/>
                    <a:lstStyle/>
                    <a:p>
                      <a:pPr>
                        <a:lnSpc>
                          <a:spcPct val="107000"/>
                        </a:lnSpc>
                        <a:spcAft>
                          <a:spcPts val="0"/>
                        </a:spcAft>
                      </a:pPr>
                      <a:r>
                        <a:rPr lang="en-GB" sz="1100">
                          <a:effectLst/>
                        </a:rPr>
                        <a:t>14:20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p>
                    <a:p>
                      <a:pPr>
                        <a:lnSpc>
                          <a:spcPct val="107000"/>
                        </a:lnSpc>
                        <a:spcAft>
                          <a:spcPts val="0"/>
                        </a:spcAft>
                      </a:pPr>
                      <a:r>
                        <a:rPr lang="en-GB" sz="1100" dirty="0">
                          <a:effectLst/>
                        </a:rPr>
                        <a:t>C305</a:t>
                      </a:r>
                    </a:p>
                  </a:txBody>
                  <a:tcPr marL="68580" marR="68580" marT="0" marB="0"/>
                </a:tc>
                <a:tc>
                  <a:txBody>
                    <a:bodyPr/>
                    <a:lstStyle/>
                    <a:p>
                      <a:pPr>
                        <a:lnSpc>
                          <a:spcPct val="107000"/>
                        </a:lnSpc>
                        <a:spcAft>
                          <a:spcPts val="0"/>
                        </a:spcAft>
                      </a:pPr>
                      <a:r>
                        <a:rPr lang="en-GB" sz="1100" dirty="0">
                          <a:effectLst/>
                        </a:rPr>
                        <a:t>Workshop one:</a:t>
                      </a:r>
                    </a:p>
                    <a:p>
                      <a:pPr>
                        <a:lnSpc>
                          <a:spcPct val="107000"/>
                        </a:lnSpc>
                        <a:spcAft>
                          <a:spcPts val="0"/>
                        </a:spcAft>
                      </a:pPr>
                      <a:r>
                        <a:rPr lang="en-GB" sz="1100" dirty="0">
                          <a:effectLst/>
                        </a:rPr>
                        <a:t>City Careers </a:t>
                      </a:r>
                    </a:p>
                  </a:txBody>
                  <a:tcPr marL="68580" marR="68580" marT="0" marB="0"/>
                </a:tc>
                <a:extLst>
                  <a:ext uri="{0D108BD9-81ED-4DB2-BD59-A6C34878D82A}">
                    <a16:rowId xmlns:a16="http://schemas.microsoft.com/office/drawing/2014/main" val="1963094253"/>
                  </a:ext>
                </a:extLst>
              </a:tr>
              <a:tr h="183743">
                <a:tc>
                  <a:txBody>
                    <a:bodyPr/>
                    <a:lstStyle/>
                    <a:p>
                      <a:pPr>
                        <a:lnSpc>
                          <a:spcPct val="107000"/>
                        </a:lnSpc>
                        <a:spcAft>
                          <a:spcPts val="0"/>
                        </a:spcAft>
                      </a:pPr>
                      <a:r>
                        <a:rPr lang="en-GB" sz="1100">
                          <a:effectLst/>
                        </a:rPr>
                        <a:t>15:05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1100">
                          <a:effectLst/>
                        </a:rPr>
                        <a:t>Break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590684755"/>
                  </a:ext>
                </a:extLst>
              </a:tr>
              <a:tr h="682170">
                <a:tc>
                  <a:txBody>
                    <a:bodyPr/>
                    <a:lstStyle/>
                    <a:p>
                      <a:pPr>
                        <a:lnSpc>
                          <a:spcPct val="107000"/>
                        </a:lnSpc>
                        <a:spcAft>
                          <a:spcPts val="0"/>
                        </a:spcAft>
                      </a:pPr>
                      <a:r>
                        <a:rPr lang="en-GB" sz="1100">
                          <a:effectLst/>
                        </a:rPr>
                        <a:t>15:10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p>
                    <a:p>
                      <a:pPr>
                        <a:lnSpc>
                          <a:spcPct val="107000"/>
                        </a:lnSpc>
                        <a:spcAft>
                          <a:spcPts val="0"/>
                        </a:spcAft>
                      </a:pPr>
                      <a:r>
                        <a:rPr lang="en-GB" sz="1100">
                          <a:effectLst/>
                        </a:rPr>
                        <a:t>C310</a:t>
                      </a:r>
                    </a:p>
                    <a:p>
                      <a:pPr>
                        <a:lnSpc>
                          <a:spcPct val="107000"/>
                        </a:lnSpc>
                        <a:spcAft>
                          <a:spcPts val="0"/>
                        </a:spcAft>
                      </a:pPr>
                      <a:r>
                        <a:rPr lang="en-GB" sz="1100">
                          <a:effectLst/>
                        </a:rPr>
                        <a:t>C313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Workshop two:</a:t>
                      </a:r>
                    </a:p>
                    <a:p>
                      <a:pPr>
                        <a:lnSpc>
                          <a:spcPct val="107000"/>
                        </a:lnSpc>
                        <a:spcAft>
                          <a:spcPts val="0"/>
                        </a:spcAft>
                      </a:pPr>
                      <a:r>
                        <a:rPr lang="en-GB" sz="1100">
                          <a:effectLst/>
                        </a:rPr>
                        <a:t>A: Overcoming Obstacles</a:t>
                      </a:r>
                    </a:p>
                    <a:p>
                      <a:pPr>
                        <a:lnSpc>
                          <a:spcPct val="107000"/>
                        </a:lnSpc>
                        <a:spcAft>
                          <a:spcPts val="0"/>
                        </a:spcAft>
                      </a:pPr>
                      <a:r>
                        <a:rPr lang="en-GB" sz="1100">
                          <a:effectLst/>
                        </a:rPr>
                        <a:t>B: Building Relationships and Communication</a:t>
                      </a:r>
                    </a:p>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3054741"/>
                  </a:ext>
                </a:extLst>
              </a:tr>
              <a:tr h="303390">
                <a:tc>
                  <a:txBody>
                    <a:bodyPr/>
                    <a:lstStyle/>
                    <a:p>
                      <a:pPr>
                        <a:lnSpc>
                          <a:spcPct val="107000"/>
                        </a:lnSpc>
                        <a:spcAft>
                          <a:spcPts val="0"/>
                        </a:spcAft>
                      </a:pPr>
                      <a:r>
                        <a:rPr lang="en-GB" sz="1100">
                          <a:effectLst/>
                        </a:rPr>
                        <a:t>15:55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C305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Drinks mixer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182721"/>
                  </a:ext>
                </a:extLst>
              </a:tr>
            </a:tbl>
          </a:graphicData>
        </a:graphic>
      </p:graphicFrame>
    </p:spTree>
    <p:extLst>
      <p:ext uri="{BB962C8B-B14F-4D97-AF65-F5344CB8AC3E}">
        <p14:creationId xmlns:p14="http://schemas.microsoft.com/office/powerpoint/2010/main" val="200297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Training Session</a:t>
            </a:r>
          </a:p>
        </p:txBody>
      </p:sp>
      <p:sp>
        <p:nvSpPr>
          <p:cNvPr id="2" name="TextBox 1">
            <a:extLst>
              <a:ext uri="{FF2B5EF4-FFF2-40B4-BE49-F238E27FC236}">
                <a16:creationId xmlns:a16="http://schemas.microsoft.com/office/drawing/2014/main" id="{8D00993C-6792-428D-A87A-08B14CDF9044}"/>
              </a:ext>
            </a:extLst>
          </p:cNvPr>
          <p:cNvSpPr txBox="1"/>
          <p:nvPr/>
        </p:nvSpPr>
        <p:spPr>
          <a:xfrm>
            <a:off x="599812" y="1866614"/>
            <a:ext cx="7944375" cy="3170099"/>
          </a:xfrm>
          <a:prstGeom prst="rect">
            <a:avLst/>
          </a:prstGeom>
          <a:noFill/>
        </p:spPr>
        <p:txBody>
          <a:bodyPr wrap="square" rtlCol="0">
            <a:spAutoFit/>
          </a:bodyPr>
          <a:lstStyle/>
          <a:p>
            <a:r>
              <a:rPr lang="en-GB" sz="2000" b="1" dirty="0">
                <a:solidFill>
                  <a:srgbClr val="F8C000"/>
                </a:solidFill>
              </a:rPr>
              <a:t>Success through Teamwork</a:t>
            </a:r>
          </a:p>
          <a:p>
            <a:r>
              <a:rPr lang="en-GB" sz="2000" dirty="0"/>
              <a:t>26</a:t>
            </a:r>
            <a:r>
              <a:rPr lang="en-GB" sz="2000" baseline="30000" dirty="0"/>
              <a:t>th</a:t>
            </a:r>
            <a:r>
              <a:rPr lang="en-GB" sz="2000" dirty="0"/>
              <a:t> November  14:30 – 16:00 </a:t>
            </a:r>
          </a:p>
          <a:p>
            <a:endParaRPr lang="en-GB" sz="2000" dirty="0"/>
          </a:p>
          <a:p>
            <a:r>
              <a:rPr lang="en-GB" sz="2000" dirty="0"/>
              <a:t>C303 </a:t>
            </a:r>
          </a:p>
          <a:p>
            <a:endParaRPr lang="en-GB" sz="2000" dirty="0"/>
          </a:p>
          <a:p>
            <a:endParaRPr lang="en-GB" sz="2000" dirty="0"/>
          </a:p>
          <a:p>
            <a:endParaRPr lang="en-GB" sz="2000" dirty="0"/>
          </a:p>
          <a:p>
            <a:r>
              <a:rPr lang="en-GB" sz="2000" b="1" dirty="0"/>
              <a:t>Online sign ups: </a:t>
            </a:r>
            <a:r>
              <a:rPr lang="en-GB" sz="2000" dirty="0">
                <a:hlinkClick r:id="rId4"/>
              </a:rPr>
              <a:t>https://www.citystudents.co.uk/ents/event/1862/</a:t>
            </a:r>
            <a:r>
              <a:rPr lang="en-GB" sz="2000" dirty="0"/>
              <a:t> </a:t>
            </a:r>
            <a:endParaRPr lang="en-GB" sz="2000" b="1" dirty="0"/>
          </a:p>
          <a:p>
            <a:endParaRPr lang="en-GB" sz="2000" dirty="0"/>
          </a:p>
          <a:p>
            <a:endParaRPr lang="en-GB" sz="2000" dirty="0"/>
          </a:p>
        </p:txBody>
      </p:sp>
      <p:pic>
        <p:nvPicPr>
          <p:cNvPr id="6" name="Picture 5">
            <a:extLst>
              <a:ext uri="{FF2B5EF4-FFF2-40B4-BE49-F238E27FC236}">
                <a16:creationId xmlns:a16="http://schemas.microsoft.com/office/drawing/2014/main" id="{923976A5-3801-430C-B907-4D7F8422DD13}"/>
              </a:ext>
            </a:extLst>
          </p:cNvPr>
          <p:cNvPicPr>
            <a:picLocks noChangeAspect="1"/>
          </p:cNvPicPr>
          <p:nvPr/>
        </p:nvPicPr>
        <p:blipFill>
          <a:blip r:embed="rId5"/>
          <a:stretch>
            <a:fillRect/>
          </a:stretch>
        </p:blipFill>
        <p:spPr>
          <a:xfrm>
            <a:off x="4008054" y="1047132"/>
            <a:ext cx="4284608" cy="2833591"/>
          </a:xfrm>
          <a:prstGeom prst="rect">
            <a:avLst/>
          </a:prstGeom>
        </p:spPr>
      </p:pic>
    </p:spTree>
    <p:extLst>
      <p:ext uri="{BB962C8B-B14F-4D97-AF65-F5344CB8AC3E}">
        <p14:creationId xmlns:p14="http://schemas.microsoft.com/office/powerpoint/2010/main" val="115588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What is the Leadership Academy? </a:t>
            </a:r>
          </a:p>
        </p:txBody>
      </p:sp>
      <p:sp>
        <p:nvSpPr>
          <p:cNvPr id="2" name="TextBox 1">
            <a:extLst>
              <a:ext uri="{FF2B5EF4-FFF2-40B4-BE49-F238E27FC236}">
                <a16:creationId xmlns:a16="http://schemas.microsoft.com/office/drawing/2014/main" id="{8D00993C-6792-428D-A87A-08B14CDF9044}"/>
              </a:ext>
            </a:extLst>
          </p:cNvPr>
          <p:cNvSpPr txBox="1"/>
          <p:nvPr/>
        </p:nvSpPr>
        <p:spPr>
          <a:xfrm>
            <a:off x="599812" y="1215347"/>
            <a:ext cx="7944375" cy="2554545"/>
          </a:xfrm>
          <a:prstGeom prst="rect">
            <a:avLst/>
          </a:prstGeom>
          <a:noFill/>
        </p:spPr>
        <p:txBody>
          <a:bodyPr wrap="square" rtlCol="0">
            <a:spAutoFit/>
          </a:bodyPr>
          <a:lstStyle/>
          <a:p>
            <a:r>
              <a:rPr lang="en-GB" sz="2000" dirty="0"/>
              <a:t>The integral core of the Leadership Academy, is an accreditation offered by City Students’ Union where students can utilise leadership roles and voluntary activities/achievements to develop competencies, including Leadership and 9 others.</a:t>
            </a:r>
          </a:p>
          <a:p>
            <a:endParaRPr lang="en-GB" sz="2000" dirty="0"/>
          </a:p>
          <a:p>
            <a:r>
              <a:rPr lang="en-GB" sz="2000" dirty="0"/>
              <a:t>Participating in the Leadership Award helps you work on your personal development and employability alongside your studies at City, and gives you tools to reflect on and articulate your skills.</a:t>
            </a:r>
          </a:p>
        </p:txBody>
      </p:sp>
    </p:spTree>
    <p:extLst>
      <p:ext uri="{BB962C8B-B14F-4D97-AF65-F5344CB8AC3E}">
        <p14:creationId xmlns:p14="http://schemas.microsoft.com/office/powerpoint/2010/main" val="1052766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7592036" cy="461665"/>
          </a:xfrm>
          <a:prstGeom prst="rect">
            <a:avLst/>
          </a:prstGeom>
          <a:noFill/>
        </p:spPr>
        <p:txBody>
          <a:bodyPr wrap="square" rtlCol="0">
            <a:spAutoFit/>
          </a:bodyPr>
          <a:lstStyle/>
          <a:p>
            <a:r>
              <a:rPr lang="en-GB" sz="2400" b="1" dirty="0">
                <a:solidFill>
                  <a:schemeClr val="accent5">
                    <a:lumMod val="50000"/>
                  </a:schemeClr>
                </a:solidFill>
              </a:rPr>
              <a:t>What qualities are you looking to develop as a Leader? </a:t>
            </a:r>
          </a:p>
        </p:txBody>
      </p:sp>
      <p:sp>
        <p:nvSpPr>
          <p:cNvPr id="5" name="TextBox 4">
            <a:extLst>
              <a:ext uri="{FF2B5EF4-FFF2-40B4-BE49-F238E27FC236}">
                <a16:creationId xmlns:a16="http://schemas.microsoft.com/office/drawing/2014/main" id="{2A83BBF3-E213-4FEE-886D-244529BEEF46}"/>
              </a:ext>
            </a:extLst>
          </p:cNvPr>
          <p:cNvSpPr txBox="1"/>
          <p:nvPr/>
        </p:nvSpPr>
        <p:spPr>
          <a:xfrm>
            <a:off x="3229762" y="2449585"/>
            <a:ext cx="7139031" cy="369332"/>
          </a:xfrm>
          <a:prstGeom prst="rect">
            <a:avLst/>
          </a:prstGeom>
          <a:noFill/>
        </p:spPr>
        <p:txBody>
          <a:bodyPr wrap="square" rtlCol="0">
            <a:spAutoFit/>
          </a:bodyPr>
          <a:lstStyle/>
          <a:p>
            <a:r>
              <a:rPr lang="en-GB" b="1" dirty="0"/>
              <a:t>https://tinyurl.com/rkyg787</a:t>
            </a:r>
            <a:endParaRPr lang="en-GB" dirty="0"/>
          </a:p>
        </p:txBody>
      </p:sp>
    </p:spTree>
    <p:extLst>
      <p:ext uri="{BB962C8B-B14F-4D97-AF65-F5344CB8AC3E}">
        <p14:creationId xmlns:p14="http://schemas.microsoft.com/office/powerpoint/2010/main" val="171558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24486" y="570451"/>
            <a:ext cx="8145709" cy="461665"/>
          </a:xfrm>
          <a:prstGeom prst="rect">
            <a:avLst/>
          </a:prstGeom>
          <a:noFill/>
        </p:spPr>
        <p:txBody>
          <a:bodyPr wrap="square" rtlCol="0">
            <a:spAutoFit/>
          </a:bodyPr>
          <a:lstStyle/>
          <a:p>
            <a:r>
              <a:rPr lang="en-GB" sz="2400" b="1" dirty="0">
                <a:solidFill>
                  <a:schemeClr val="accent5">
                    <a:lumMod val="50000"/>
                  </a:schemeClr>
                </a:solidFill>
              </a:rPr>
              <a:t>What qualities can you develop during Leadership Academy? </a:t>
            </a:r>
          </a:p>
        </p:txBody>
      </p:sp>
      <p:sp>
        <p:nvSpPr>
          <p:cNvPr id="2" name="TextBox 1">
            <a:extLst>
              <a:ext uri="{FF2B5EF4-FFF2-40B4-BE49-F238E27FC236}">
                <a16:creationId xmlns:a16="http://schemas.microsoft.com/office/drawing/2014/main" id="{F05A5FDE-4463-4BD1-BFDC-59E4E636178C}"/>
              </a:ext>
            </a:extLst>
          </p:cNvPr>
          <p:cNvSpPr txBox="1"/>
          <p:nvPr/>
        </p:nvSpPr>
        <p:spPr>
          <a:xfrm>
            <a:off x="553674" y="1134436"/>
            <a:ext cx="7952764" cy="923330"/>
          </a:xfrm>
          <a:prstGeom prst="rect">
            <a:avLst/>
          </a:prstGeom>
          <a:noFill/>
        </p:spPr>
        <p:txBody>
          <a:bodyPr wrap="square" rtlCol="0">
            <a:spAutoFit/>
          </a:bodyPr>
          <a:lstStyle/>
          <a:p>
            <a:r>
              <a:rPr lang="en-GB" dirty="0"/>
              <a:t>All of the statements you write in submission will relate to how your responsibilities, trainings, and projects have contributed to your own development in five of these 10 competency areas: </a:t>
            </a:r>
          </a:p>
        </p:txBody>
      </p:sp>
      <p:sp>
        <p:nvSpPr>
          <p:cNvPr id="5" name="TextBox 4">
            <a:extLst>
              <a:ext uri="{FF2B5EF4-FFF2-40B4-BE49-F238E27FC236}">
                <a16:creationId xmlns:a16="http://schemas.microsoft.com/office/drawing/2014/main" id="{EC9943C4-0D38-44B9-9907-E98E394D9A57}"/>
              </a:ext>
            </a:extLst>
          </p:cNvPr>
          <p:cNvSpPr txBox="1"/>
          <p:nvPr/>
        </p:nvSpPr>
        <p:spPr>
          <a:xfrm>
            <a:off x="524486" y="2307244"/>
            <a:ext cx="7952764" cy="3416320"/>
          </a:xfrm>
          <a:prstGeom prst="rect">
            <a:avLst/>
          </a:prstGeom>
          <a:noFill/>
        </p:spPr>
        <p:txBody>
          <a:bodyPr wrap="square" rtlCol="0">
            <a:spAutoFit/>
          </a:bodyPr>
          <a:lstStyle/>
          <a:p>
            <a:pPr marL="342900" indent="-342900">
              <a:buFont typeface="+mj-lt"/>
              <a:buAutoNum type="arabicPeriod"/>
            </a:pPr>
            <a:r>
              <a:rPr lang="en-GB" dirty="0"/>
              <a:t>Leadership</a:t>
            </a:r>
          </a:p>
          <a:p>
            <a:pPr marL="342900" indent="-342900">
              <a:buFont typeface="+mj-lt"/>
              <a:buAutoNum type="arabicPeriod"/>
            </a:pPr>
            <a:r>
              <a:rPr lang="en-GB" dirty="0"/>
              <a:t>Building Relationships</a:t>
            </a:r>
          </a:p>
          <a:p>
            <a:pPr marL="342900" indent="-342900">
              <a:buFont typeface="+mj-lt"/>
              <a:buAutoNum type="arabicPeriod"/>
            </a:pPr>
            <a:r>
              <a:rPr lang="en-GB" dirty="0"/>
              <a:t>Commercial Awareness</a:t>
            </a:r>
          </a:p>
          <a:p>
            <a:pPr marL="342900" indent="-342900">
              <a:buFont typeface="+mj-lt"/>
              <a:buAutoNum type="arabicPeriod"/>
            </a:pPr>
            <a:r>
              <a:rPr lang="en-GB" dirty="0"/>
              <a:t>Communication </a:t>
            </a:r>
          </a:p>
          <a:p>
            <a:pPr marL="342900" indent="-342900">
              <a:buFont typeface="+mj-lt"/>
              <a:buAutoNum type="arabicPeriod"/>
            </a:pPr>
            <a:r>
              <a:rPr lang="en-GB" dirty="0"/>
              <a:t>Creative Problem-Solving</a:t>
            </a:r>
          </a:p>
          <a:p>
            <a:pPr marL="342900" indent="-342900">
              <a:buFont typeface="+mj-lt"/>
              <a:buAutoNum type="arabicPeriod"/>
            </a:pPr>
            <a:r>
              <a:rPr lang="en-GB" dirty="0"/>
              <a:t>Enterprise</a:t>
            </a:r>
          </a:p>
          <a:p>
            <a:pPr marL="342900" indent="-342900">
              <a:buFont typeface="+mj-lt"/>
              <a:buAutoNum type="arabicPeriod"/>
            </a:pPr>
            <a:r>
              <a:rPr lang="en-GB" dirty="0"/>
              <a:t>Ethical Behaviour</a:t>
            </a:r>
          </a:p>
          <a:p>
            <a:pPr marL="342900" indent="-342900">
              <a:buFont typeface="+mj-lt"/>
              <a:buAutoNum type="arabicPeriod"/>
            </a:pPr>
            <a:r>
              <a:rPr lang="en-GB" dirty="0"/>
              <a:t>Personal &amp; Professional Development</a:t>
            </a:r>
          </a:p>
          <a:p>
            <a:pPr marL="342900" indent="-342900">
              <a:buFont typeface="+mj-lt"/>
              <a:buAutoNum type="arabicPeriod"/>
            </a:pPr>
            <a:r>
              <a:rPr lang="en-GB" dirty="0"/>
              <a:t>Planning and Organisation</a:t>
            </a:r>
          </a:p>
          <a:p>
            <a:pPr marL="342900" indent="-342900">
              <a:buFont typeface="+mj-lt"/>
              <a:buAutoNum type="arabicPeriod"/>
            </a:pPr>
            <a:r>
              <a:rPr lang="en-GB" dirty="0"/>
              <a:t>Teamwork</a:t>
            </a:r>
          </a:p>
          <a:p>
            <a:endParaRPr lang="en-GB" dirty="0"/>
          </a:p>
          <a:p>
            <a:endParaRPr lang="en-GB" dirty="0"/>
          </a:p>
        </p:txBody>
      </p:sp>
    </p:spTree>
    <p:extLst>
      <p:ext uri="{BB962C8B-B14F-4D97-AF65-F5344CB8AC3E}">
        <p14:creationId xmlns:p14="http://schemas.microsoft.com/office/powerpoint/2010/main" val="218449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How does it work? What do I need to do? </a:t>
            </a:r>
          </a:p>
        </p:txBody>
      </p:sp>
      <p:sp>
        <p:nvSpPr>
          <p:cNvPr id="2" name="TextBox 1">
            <a:extLst>
              <a:ext uri="{FF2B5EF4-FFF2-40B4-BE49-F238E27FC236}">
                <a16:creationId xmlns:a16="http://schemas.microsoft.com/office/drawing/2014/main" id="{71E7322A-70EC-41C0-955D-039C354440D6}"/>
              </a:ext>
            </a:extLst>
          </p:cNvPr>
          <p:cNvSpPr txBox="1"/>
          <p:nvPr/>
        </p:nvSpPr>
        <p:spPr>
          <a:xfrm>
            <a:off x="553674" y="1132514"/>
            <a:ext cx="7826929" cy="3970318"/>
          </a:xfrm>
          <a:prstGeom prst="rect">
            <a:avLst/>
          </a:prstGeom>
          <a:noFill/>
        </p:spPr>
        <p:txBody>
          <a:bodyPr wrap="square" rtlCol="0">
            <a:spAutoFit/>
          </a:bodyPr>
          <a:lstStyle/>
          <a:p>
            <a:r>
              <a:rPr lang="en-GB" dirty="0"/>
              <a:t>Completing the leadership award is simple! You just need to register online, and then do the required activities in your own time.</a:t>
            </a:r>
          </a:p>
          <a:p>
            <a:endParaRPr lang="en-GB" dirty="0"/>
          </a:p>
          <a:p>
            <a:r>
              <a:rPr lang="en-GB" b="1" dirty="0"/>
              <a:t>Completing Criteria Activities</a:t>
            </a:r>
          </a:p>
          <a:p>
            <a:r>
              <a:rPr lang="en-GB" dirty="0"/>
              <a:t>It is up to you to seek out and complete the activities through your Position of Responsibility, and you get to choose the activities you are most interested in, to contribute towards your award.</a:t>
            </a:r>
          </a:p>
          <a:p>
            <a:endParaRPr lang="en-GB" dirty="0"/>
          </a:p>
          <a:p>
            <a:r>
              <a:rPr lang="en-GB" b="1" dirty="0"/>
              <a:t>Collecting evidence</a:t>
            </a:r>
          </a:p>
          <a:p>
            <a:r>
              <a:rPr lang="en-GB" dirty="0"/>
              <a:t>You will need to collect at least once piece of evidence of the </a:t>
            </a:r>
            <a:r>
              <a:rPr lang="en-GB" b="1" dirty="0"/>
              <a:t>Voluntary Activities</a:t>
            </a:r>
            <a:r>
              <a:rPr lang="en-GB" dirty="0"/>
              <a:t> that you will later include in your submission. Evidence could be a photo, a document, a poster, or a screenshot of an email or webpage.</a:t>
            </a:r>
          </a:p>
          <a:p>
            <a:endParaRPr lang="en-GB" dirty="0"/>
          </a:p>
          <a:p>
            <a:endParaRPr lang="en-GB" dirty="0"/>
          </a:p>
        </p:txBody>
      </p:sp>
    </p:spTree>
    <p:extLst>
      <p:ext uri="{BB962C8B-B14F-4D97-AF65-F5344CB8AC3E}">
        <p14:creationId xmlns:p14="http://schemas.microsoft.com/office/powerpoint/2010/main" val="14256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15226"/>
            <a:ext cx="9144000" cy="842774"/>
          </a:xfrm>
          <a:prstGeom prst="rect">
            <a:avLst/>
          </a:prstGeom>
        </p:spPr>
      </p:pic>
      <p:sp>
        <p:nvSpPr>
          <p:cNvPr id="3" name="TextBox 2">
            <a:extLst>
              <a:ext uri="{FF2B5EF4-FFF2-40B4-BE49-F238E27FC236}">
                <a16:creationId xmlns:a16="http://schemas.microsoft.com/office/drawing/2014/main" id="{A1760469-D120-4E84-A9D4-687B132B11C1}"/>
              </a:ext>
            </a:extLst>
          </p:cNvPr>
          <p:cNvSpPr txBox="1"/>
          <p:nvPr/>
        </p:nvSpPr>
        <p:spPr>
          <a:xfrm>
            <a:off x="553674" y="570451"/>
            <a:ext cx="6157519" cy="461665"/>
          </a:xfrm>
          <a:prstGeom prst="rect">
            <a:avLst/>
          </a:prstGeom>
          <a:noFill/>
        </p:spPr>
        <p:txBody>
          <a:bodyPr wrap="square" rtlCol="0">
            <a:spAutoFit/>
          </a:bodyPr>
          <a:lstStyle/>
          <a:p>
            <a:r>
              <a:rPr lang="en-GB" sz="2400" b="1" dirty="0">
                <a:solidFill>
                  <a:schemeClr val="accent5">
                    <a:lumMod val="50000"/>
                  </a:schemeClr>
                </a:solidFill>
              </a:rPr>
              <a:t>How does it work? What do I need to do? </a:t>
            </a:r>
          </a:p>
        </p:txBody>
      </p:sp>
      <p:graphicFrame>
        <p:nvGraphicFramePr>
          <p:cNvPr id="5" name="Table 4">
            <a:extLst>
              <a:ext uri="{FF2B5EF4-FFF2-40B4-BE49-F238E27FC236}">
                <a16:creationId xmlns:a16="http://schemas.microsoft.com/office/drawing/2014/main" id="{B4AB5130-E39F-4E3E-A41C-4B698C7A4552}"/>
              </a:ext>
            </a:extLst>
          </p:cNvPr>
          <p:cNvGraphicFramePr>
            <a:graphicFrameLocks noGrp="1"/>
          </p:cNvGraphicFramePr>
          <p:nvPr>
            <p:extLst>
              <p:ext uri="{D42A27DB-BD31-4B8C-83A1-F6EECF244321}">
                <p14:modId xmlns:p14="http://schemas.microsoft.com/office/powerpoint/2010/main" val="567729709"/>
              </p:ext>
            </p:extLst>
          </p:nvPr>
        </p:nvGraphicFramePr>
        <p:xfrm>
          <a:off x="1249959" y="1695115"/>
          <a:ext cx="6803472" cy="3020682"/>
        </p:xfrm>
        <a:graphic>
          <a:graphicData uri="http://schemas.openxmlformats.org/drawingml/2006/table">
            <a:tbl>
              <a:tblPr>
                <a:tableStyleId>{5A111915-BE36-4E01-A7E5-04B1672EAD32}</a:tableStyleId>
              </a:tblPr>
              <a:tblGrid>
                <a:gridCol w="845935">
                  <a:extLst>
                    <a:ext uri="{9D8B030D-6E8A-4147-A177-3AD203B41FA5}">
                      <a16:colId xmlns:a16="http://schemas.microsoft.com/office/drawing/2014/main" val="2476014714"/>
                    </a:ext>
                  </a:extLst>
                </a:gridCol>
                <a:gridCol w="2528804">
                  <a:extLst>
                    <a:ext uri="{9D8B030D-6E8A-4147-A177-3AD203B41FA5}">
                      <a16:colId xmlns:a16="http://schemas.microsoft.com/office/drawing/2014/main" val="2245965487"/>
                    </a:ext>
                  </a:extLst>
                </a:gridCol>
                <a:gridCol w="3428733">
                  <a:extLst>
                    <a:ext uri="{9D8B030D-6E8A-4147-A177-3AD203B41FA5}">
                      <a16:colId xmlns:a16="http://schemas.microsoft.com/office/drawing/2014/main" val="3964936015"/>
                    </a:ext>
                  </a:extLst>
                </a:gridCol>
              </a:tblGrid>
              <a:tr h="194391">
                <a:tc>
                  <a:txBody>
                    <a:bodyPr/>
                    <a:lstStyle/>
                    <a:p>
                      <a:pPr algn="ctr"/>
                      <a:r>
                        <a:rPr lang="en-GB" sz="1200" b="1" dirty="0">
                          <a:solidFill>
                            <a:schemeClr val="tx1"/>
                          </a:solidFill>
                          <a:effectLst/>
                        </a:rPr>
                        <a:t>How many</a:t>
                      </a:r>
                      <a:endParaRPr lang="en-GB" sz="1200" b="1" dirty="0">
                        <a:solidFill>
                          <a:schemeClr val="tx1"/>
                        </a:solidFill>
                        <a:effectLst/>
                        <a:latin typeface="inherit"/>
                      </a:endParaRPr>
                    </a:p>
                  </a:txBody>
                  <a:tcPr marL="53065" marR="53065" marT="26533" marB="26533" anchor="ctr">
                    <a:lnR w="12700" cap="flat" cmpd="sng" algn="ctr">
                      <a:solidFill>
                        <a:srgbClr val="002060"/>
                      </a:solidFill>
                      <a:prstDash val="solid"/>
                      <a:round/>
                      <a:headEnd type="none" w="med" len="med"/>
                      <a:tailEnd type="none" w="med" len="med"/>
                    </a:lnR>
                    <a:lnB w="12700" cap="flat" cmpd="sng" algn="ctr">
                      <a:solidFill>
                        <a:srgbClr val="002060"/>
                      </a:solidFill>
                      <a:prstDash val="solid"/>
                      <a:round/>
                      <a:headEnd type="none" w="med" len="med"/>
                      <a:tailEnd type="none" w="med" len="med"/>
                    </a:lnB>
                  </a:tcPr>
                </a:tc>
                <a:tc>
                  <a:txBody>
                    <a:bodyPr/>
                    <a:lstStyle/>
                    <a:p>
                      <a:pPr algn="ctr"/>
                      <a:r>
                        <a:rPr lang="en-GB" sz="1200" b="1" dirty="0">
                          <a:solidFill>
                            <a:schemeClr val="tx1"/>
                          </a:solidFill>
                          <a:effectLst/>
                        </a:rPr>
                        <a:t>Criteria</a:t>
                      </a: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lnB w="12700" cap="flat" cmpd="sng" algn="ctr">
                      <a:solidFill>
                        <a:srgbClr val="002060"/>
                      </a:solidFill>
                      <a:prstDash val="solid"/>
                      <a:round/>
                      <a:headEnd type="none" w="med" len="med"/>
                      <a:tailEnd type="none" w="med" len="med"/>
                    </a:lnB>
                  </a:tcPr>
                </a:tc>
                <a:tc>
                  <a:txBody>
                    <a:bodyPr/>
                    <a:lstStyle/>
                    <a:p>
                      <a:pPr algn="ctr"/>
                      <a:r>
                        <a:rPr lang="en-GB" sz="1200" b="1" dirty="0">
                          <a:solidFill>
                            <a:schemeClr val="tx1"/>
                          </a:solidFill>
                          <a:effectLst/>
                        </a:rPr>
                        <a:t>Examples of activities you could use</a:t>
                      </a:r>
                      <a:endParaRPr lang="en-GB" sz="1200" b="1" dirty="0">
                        <a:solidFill>
                          <a:schemeClr val="tx1"/>
                        </a:solidFill>
                        <a:effectLst/>
                        <a:latin typeface="inherit"/>
                      </a:endParaRPr>
                    </a:p>
                  </a:txBody>
                  <a:tcPr marL="53065" marR="53065" marT="26533" marB="26533"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138099476"/>
                  </a:ext>
                </a:extLst>
              </a:tr>
              <a:tr h="1851770">
                <a:tc>
                  <a:txBody>
                    <a:bodyPr/>
                    <a:lstStyle/>
                    <a:p>
                      <a:pPr algn="ctr"/>
                      <a:endParaRPr lang="en-GB" sz="1200" b="1" dirty="0">
                        <a:solidFill>
                          <a:schemeClr val="tx1"/>
                        </a:solidFill>
                        <a:effectLst/>
                      </a:endParaRPr>
                    </a:p>
                    <a:p>
                      <a:pPr algn="ctr"/>
                      <a:endParaRPr lang="en-GB" sz="1200" b="1" dirty="0">
                        <a:solidFill>
                          <a:schemeClr val="tx1"/>
                        </a:solidFill>
                        <a:effectLst/>
                      </a:endParaRPr>
                    </a:p>
                    <a:p>
                      <a:pPr algn="ctr"/>
                      <a:r>
                        <a:rPr lang="en-GB" sz="1200" b="1" dirty="0">
                          <a:solidFill>
                            <a:schemeClr val="tx1"/>
                          </a:solidFill>
                          <a:effectLst/>
                        </a:rPr>
                        <a:t>At least 1</a:t>
                      </a: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tcPr>
                </a:tc>
                <a:tc>
                  <a:txBody>
                    <a:bodyPr/>
                    <a:lstStyle/>
                    <a:p>
                      <a:pPr algn="ctr"/>
                      <a:endParaRPr lang="en-GB" sz="1200" dirty="0">
                        <a:solidFill>
                          <a:schemeClr val="tx1"/>
                        </a:solidFill>
                        <a:effectLst/>
                      </a:endParaRPr>
                    </a:p>
                    <a:p>
                      <a:pPr algn="ctr"/>
                      <a:endParaRPr lang="en-GB" sz="1200" dirty="0">
                        <a:solidFill>
                          <a:schemeClr val="tx1"/>
                        </a:solidFill>
                        <a:effectLst/>
                      </a:endParaRPr>
                    </a:p>
                    <a:p>
                      <a:pPr algn="ctr"/>
                      <a:r>
                        <a:rPr lang="en-GB" sz="1200" dirty="0">
                          <a:solidFill>
                            <a:schemeClr val="tx1"/>
                          </a:solidFill>
                          <a:effectLst/>
                        </a:rPr>
                        <a:t>Be able to demonstrate you currently hold or have held a </a:t>
                      </a:r>
                      <a:r>
                        <a:rPr lang="en-GB" sz="1200" u="sng" dirty="0">
                          <a:solidFill>
                            <a:schemeClr val="tx1"/>
                          </a:solidFill>
                          <a:effectLst/>
                        </a:rPr>
                        <a:t>Position of Responsibility</a:t>
                      </a:r>
                      <a:r>
                        <a:rPr lang="en-GB" sz="1200" dirty="0">
                          <a:solidFill>
                            <a:schemeClr val="tx1"/>
                          </a:solidFill>
                          <a:effectLst/>
                        </a:rPr>
                        <a:t> at the university</a:t>
                      </a: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tcPr>
                </a:tc>
                <a:tc>
                  <a:txBody>
                    <a:bodyPr/>
                    <a:lstStyle/>
                    <a:p>
                      <a:pPr algn="ctr"/>
                      <a:endParaRPr lang="en-GB" sz="1200" dirty="0">
                        <a:solidFill>
                          <a:schemeClr val="tx1"/>
                        </a:solidFill>
                        <a:effectLst/>
                      </a:endParaRPr>
                    </a:p>
                    <a:p>
                      <a:pPr algn="ctr"/>
                      <a:endParaRPr lang="en-GB" sz="1200" dirty="0">
                        <a:solidFill>
                          <a:schemeClr val="tx1"/>
                        </a:solidFill>
                        <a:effectLst/>
                      </a:endParaRPr>
                    </a:p>
                    <a:p>
                      <a:pPr algn="ctr"/>
                      <a:endParaRPr lang="en-GB" sz="1200" dirty="0">
                        <a:solidFill>
                          <a:schemeClr val="tx1"/>
                        </a:solidFill>
                        <a:effectLst/>
                      </a:endParaRPr>
                    </a:p>
                    <a:p>
                      <a:pPr algn="ctr"/>
                      <a:endParaRPr lang="en-GB" sz="1200" dirty="0">
                        <a:solidFill>
                          <a:schemeClr val="tx1"/>
                        </a:solidFill>
                        <a:effectLst/>
                      </a:endParaRPr>
                    </a:p>
                    <a:p>
                      <a:pPr algn="ctr"/>
                      <a:r>
                        <a:rPr lang="en-GB" sz="1200" dirty="0">
                          <a:solidFill>
                            <a:schemeClr val="tx1"/>
                          </a:solidFill>
                          <a:effectLst/>
                        </a:rPr>
                        <a:t>Programme Representative - Society Core Committee member - Society Sub-committee member - RAG Project Leader - RAG Board Rep - Students’ Union Part Time Officer or Councillor - Student Media Contributor - Working with Community Fund - Sustainability Leader - Student Staff - Other Volunteering Opportunities </a:t>
                      </a:r>
                    </a:p>
                    <a:p>
                      <a:pPr algn="ctr"/>
                      <a:endParaRPr lang="en-GB" sz="1200" dirty="0">
                        <a:solidFill>
                          <a:schemeClr val="tx1"/>
                        </a:solidFill>
                        <a:effectLst/>
                      </a:endParaRPr>
                    </a:p>
                  </a:txBody>
                  <a:tcPr marL="53065" marR="53065" marT="26533" marB="26533"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439834050"/>
                  </a:ext>
                </a:extLst>
              </a:tr>
              <a:tr h="268555">
                <a:tc>
                  <a:txBody>
                    <a:bodyPr/>
                    <a:lstStyle/>
                    <a:p>
                      <a:pPr algn="ct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tcPr>
                </a:tc>
                <a:tc>
                  <a:txBody>
                    <a:bodyPr/>
                    <a:lstStyle/>
                    <a:p>
                      <a:pPr algn="ctr"/>
                      <a:endParaRPr lang="en-GB" sz="1200" b="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tcPr>
                </a:tc>
                <a:tc>
                  <a:txBody>
                    <a:bodyPr/>
                    <a:lstStyle/>
                    <a:p>
                      <a:pPr algn="ctr"/>
                      <a:endParaRPr lang="en-GB" sz="1200" dirty="0">
                        <a:solidFill>
                          <a:schemeClr val="tx1"/>
                        </a:solidFill>
                        <a:effectLst/>
                        <a:latin typeface="azo-sans-web"/>
                      </a:endParaRPr>
                    </a:p>
                  </a:txBody>
                  <a:tcPr marL="53065" marR="53065" marT="26533" marB="26533" anchor="ctr"/>
                </a:tc>
                <a:extLst>
                  <a:ext uri="{0D108BD9-81ED-4DB2-BD59-A6C34878D82A}">
                    <a16:rowId xmlns:a16="http://schemas.microsoft.com/office/drawing/2014/main" val="2651464568"/>
                  </a:ext>
                </a:extLst>
              </a:tr>
              <a:tr h="268555">
                <a:tc>
                  <a:txBody>
                    <a:bodyPr/>
                    <a:lstStyle/>
                    <a:p>
                      <a:pPr algn="ctr"/>
                      <a:endParaRPr lang="en-GB" sz="1200" b="1" dirty="0">
                        <a:solidFill>
                          <a:schemeClr val="tx1"/>
                        </a:solidFill>
                        <a:effectLst/>
                        <a:latin typeface="azo-sans-web"/>
                      </a:endParaRPr>
                    </a:p>
                  </a:txBody>
                  <a:tcPr marL="53065" marR="53065" marT="26533" marB="26533" anchor="ctr">
                    <a:lnR w="12700" cap="flat" cmpd="sng" algn="ctr">
                      <a:solidFill>
                        <a:srgbClr val="002060"/>
                      </a:solidFill>
                      <a:prstDash val="solid"/>
                      <a:round/>
                      <a:headEnd type="none" w="med" len="med"/>
                      <a:tailEnd type="none" w="med" len="med"/>
                    </a:lnR>
                  </a:tcPr>
                </a:tc>
                <a:tc>
                  <a:txBody>
                    <a:bodyPr/>
                    <a:lstStyle/>
                    <a:p>
                      <a:pPr algn="ctr"/>
                      <a:endParaRPr lang="en-GB" sz="1200" b="0" i="1" dirty="0">
                        <a:solidFill>
                          <a:schemeClr val="tx1"/>
                        </a:solidFill>
                        <a:effectLst/>
                        <a:latin typeface="inherit"/>
                      </a:endParaRPr>
                    </a:p>
                  </a:txBody>
                  <a:tcPr marL="53065" marR="53065" marT="26533" marB="26533" anchor="ctr">
                    <a:lnL w="12700" cap="flat" cmpd="sng" algn="ctr">
                      <a:solidFill>
                        <a:srgbClr val="002060"/>
                      </a:solidFill>
                      <a:prstDash val="solid"/>
                      <a:round/>
                      <a:headEnd type="none" w="med" len="med"/>
                      <a:tailEnd type="none" w="med" len="med"/>
                    </a:lnL>
                  </a:tcPr>
                </a:tc>
                <a:tc>
                  <a:txBody>
                    <a:bodyPr/>
                    <a:lstStyle/>
                    <a:p>
                      <a:pPr algn="ctr"/>
                      <a:endParaRPr lang="en-GB" sz="1200" dirty="0">
                        <a:solidFill>
                          <a:schemeClr val="tx1"/>
                        </a:solidFill>
                        <a:effectLst/>
                        <a:latin typeface="azo-sans-web"/>
                      </a:endParaRPr>
                    </a:p>
                  </a:txBody>
                  <a:tcPr marL="53065" marR="53065" marT="26533" marB="26533" anchor="ctr"/>
                </a:tc>
                <a:extLst>
                  <a:ext uri="{0D108BD9-81ED-4DB2-BD59-A6C34878D82A}">
                    <a16:rowId xmlns:a16="http://schemas.microsoft.com/office/drawing/2014/main" val="454150845"/>
                  </a:ext>
                </a:extLst>
              </a:tr>
            </a:tbl>
          </a:graphicData>
        </a:graphic>
      </p:graphicFrame>
      <p:sp>
        <p:nvSpPr>
          <p:cNvPr id="11" name="TextBox 10">
            <a:extLst>
              <a:ext uri="{FF2B5EF4-FFF2-40B4-BE49-F238E27FC236}">
                <a16:creationId xmlns:a16="http://schemas.microsoft.com/office/drawing/2014/main" id="{8A71506E-47E7-496F-984E-93E0BF0C1EA0}"/>
              </a:ext>
            </a:extLst>
          </p:cNvPr>
          <p:cNvSpPr txBox="1"/>
          <p:nvPr/>
        </p:nvSpPr>
        <p:spPr>
          <a:xfrm>
            <a:off x="553674" y="1093367"/>
            <a:ext cx="4353887" cy="369332"/>
          </a:xfrm>
          <a:prstGeom prst="rect">
            <a:avLst/>
          </a:prstGeom>
          <a:noFill/>
        </p:spPr>
        <p:txBody>
          <a:bodyPr wrap="square" rtlCol="0">
            <a:spAutoFit/>
          </a:bodyPr>
          <a:lstStyle/>
          <a:p>
            <a:r>
              <a:rPr lang="en-GB" dirty="0"/>
              <a:t>Fulfil this criteria: </a:t>
            </a:r>
          </a:p>
        </p:txBody>
      </p:sp>
      <p:sp>
        <p:nvSpPr>
          <p:cNvPr id="12" name="Rectangle 11">
            <a:extLst>
              <a:ext uri="{FF2B5EF4-FFF2-40B4-BE49-F238E27FC236}">
                <a16:creationId xmlns:a16="http://schemas.microsoft.com/office/drawing/2014/main" id="{807BF5AB-6D10-4281-B77A-C4B422C25240}"/>
              </a:ext>
            </a:extLst>
          </p:cNvPr>
          <p:cNvSpPr/>
          <p:nvPr/>
        </p:nvSpPr>
        <p:spPr>
          <a:xfrm>
            <a:off x="1249959" y="1695114"/>
            <a:ext cx="6803472" cy="3020683"/>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92257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TotalTime>
  <Words>1501</Words>
  <Application>Microsoft Office PowerPoint</Application>
  <PresentationFormat>On-screen Show (4:3)</PresentationFormat>
  <Paragraphs>183</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azo-sans-web</vt:lpstr>
      <vt:lpstr>Calibri</vt:lpstr>
      <vt:lpstr>Calibri Light</vt:lpstr>
      <vt:lpstr>inherit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Chance, Megan</cp:lastModifiedBy>
  <cp:revision>29</cp:revision>
  <dcterms:created xsi:type="dcterms:W3CDTF">2016-08-25T09:49:53Z</dcterms:created>
  <dcterms:modified xsi:type="dcterms:W3CDTF">2019-11-13T09:22:03Z</dcterms:modified>
</cp:coreProperties>
</file>