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9" r:id="rId2"/>
    <p:sldId id="273" r:id="rId3"/>
    <p:sldId id="287" r:id="rId4"/>
    <p:sldId id="281" r:id="rId5"/>
    <p:sldId id="288" r:id="rId6"/>
    <p:sldId id="289" r:id="rId7"/>
    <p:sldId id="283" r:id="rId8"/>
    <p:sldId id="290" r:id="rId9"/>
    <p:sldId id="285" r:id="rId10"/>
    <p:sldId id="282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51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/>
    <p:restoredTop sz="95501" autoAdjust="0"/>
  </p:normalViewPr>
  <p:slideViewPr>
    <p:cSldViewPr snapToGrid="0" snapToObjects="1">
      <p:cViewPr varScale="1">
        <p:scale>
          <a:sx n="88" d="100"/>
          <a:sy n="88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70A00-EE3D-4EA9-8940-9DDCEDD61410}" type="datetimeFigureOut">
              <a:rPr lang="en-GB" smtClean="0"/>
              <a:t>21/11/17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33D53-1EED-4D64-A1BC-2A412DB7B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84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9B2F-4A17-4418-8D35-6A5E94534A3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3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ty Students' Union PowerPoint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83152"/>
            <a:ext cx="6858000" cy="9298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0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1348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8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9" name="Picture 8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997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953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657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8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9" name="Picture 8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7251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650-ED29-441A-BE93-FBA59629BCA5}" type="datetimeFigureOut">
              <a:rPr lang="en-GB" smtClean="0"/>
              <a:t>21/11/17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2A4E-1758-4181-B426-96EF8809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0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348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11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12" name="Picture 11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786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ity Students' Union PowerPoint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54518"/>
            <a:ext cx="7886700" cy="285273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rgbClr val="05123D"/>
                </a:solidFill>
                <a:latin typeface="Azo Sans Bold Ital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1182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5123D"/>
                </a:solidFill>
                <a:latin typeface="Azo Sans Bold Italic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052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1052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9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10" name="Picture 9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26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258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5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11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12" name="Picture 11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8179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7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8" name="Picture 7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7735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6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7" name="Picture 6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3949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9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10" name="Picture 9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634513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067425"/>
            <a:ext cx="9144000" cy="790575"/>
            <a:chOff x="0" y="6067425"/>
            <a:chExt cx="9144000" cy="790575"/>
          </a:xfrm>
        </p:grpSpPr>
        <p:sp>
          <p:nvSpPr>
            <p:cNvPr id="9" name="Text Box 4"/>
            <p:cNvSpPr txBox="1"/>
            <p:nvPr userDrawn="1"/>
          </p:nvSpPr>
          <p:spPr>
            <a:xfrm>
              <a:off x="0" y="6067425"/>
              <a:ext cx="9144000" cy="790575"/>
            </a:xfrm>
            <a:prstGeom prst="rect">
              <a:avLst/>
            </a:prstGeom>
            <a:solidFill>
              <a:srgbClr val="05123D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029200" indent="457200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  </a:t>
              </a:r>
            </a:p>
            <a:p>
              <a:pPr algn="r"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			</a:t>
              </a:r>
            </a:p>
          </p:txBody>
        </p:sp>
        <p:pic>
          <p:nvPicPr>
            <p:cNvPr id="10" name="Picture 9" descr="Y:\Branding &amp; Marketing\Culsu logos\New logo 2016\City Students' Union print.pn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933" y="6174422"/>
              <a:ext cx="1590675" cy="5765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0553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9FF5-25F4-494D-839D-A3A4B26B2629}" type="datetimeFigureOut">
              <a:rPr lang="en-US" smtClean="0"/>
              <a:t>21/11/17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2D55-32E8-894F-9469-B8891992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itystudents.co.uk/student-voice/studentpolicy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Policy Writing Workshop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8890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Debates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938248"/>
              </p:ext>
            </p:extLst>
          </p:nvPr>
        </p:nvGraphicFramePr>
        <p:xfrm>
          <a:off x="628650" y="1522246"/>
          <a:ext cx="7886700" cy="433557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46550"/>
                <a:gridCol w="3740150"/>
              </a:tblGrid>
              <a:tr h="250948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en-GB" sz="1800" b="1" dirty="0" smtClean="0">
                          <a:effectLst/>
                        </a:rPr>
                        <a:t>Arguments </a:t>
                      </a:r>
                      <a:r>
                        <a:rPr lang="en-GB" sz="1800" b="1" dirty="0">
                          <a:effectLst/>
                        </a:rPr>
                        <a:t>‘FOR’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en-GB" sz="1800" b="1" dirty="0" smtClean="0">
                          <a:effectLst/>
                        </a:rPr>
                        <a:t>Arguments </a:t>
                      </a:r>
                      <a:r>
                        <a:rPr lang="en-GB" sz="1800" b="1" dirty="0">
                          <a:effectLst/>
                        </a:rPr>
                        <a:t>‘AGAINST’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1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r>
                        <a:rPr lang="en-GB" sz="1400" baseline="30000" dirty="0">
                          <a:effectLst/>
                        </a:rPr>
                        <a:t>st </a:t>
                      </a:r>
                      <a:r>
                        <a:rPr lang="en-GB" sz="1400" dirty="0">
                          <a:effectLst/>
                        </a:rPr>
                        <a:t>speech FOR the Motion</a:t>
                      </a:r>
                    </a:p>
                    <a:p>
                      <a:pPr marR="40005"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en-GB" sz="1100" dirty="0">
                          <a:effectLst/>
                        </a:rPr>
                        <a:t>(made the proposer of the motion – 3min)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r>
                        <a:rPr lang="en-GB" sz="1400" baseline="30000" dirty="0">
                          <a:effectLst/>
                        </a:rPr>
                        <a:t>st </a:t>
                      </a:r>
                      <a:r>
                        <a:rPr lang="en-GB" sz="1400" dirty="0">
                          <a:effectLst/>
                        </a:rPr>
                        <a:t>speech AGAINST the Motion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(made by anyone – 3min)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431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r>
                        <a:rPr lang="en-GB" sz="1400" baseline="30000" dirty="0">
                          <a:effectLst/>
                        </a:rPr>
                        <a:t>nd </a:t>
                      </a:r>
                      <a:r>
                        <a:rPr lang="en-GB" sz="1400" dirty="0">
                          <a:effectLst/>
                        </a:rPr>
                        <a:t>speech FOR the Motion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(made by the seconder of the motion – 2 min)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r>
                        <a:rPr lang="en-GB" sz="1400" baseline="30000" dirty="0">
                          <a:effectLst/>
                        </a:rPr>
                        <a:t>nd  </a:t>
                      </a:r>
                      <a:r>
                        <a:rPr lang="en-GB" sz="1400" dirty="0">
                          <a:effectLst/>
                        </a:rPr>
                        <a:t>speech AGAINST the Motion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(made by anyone – 2 min)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6726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Chair will decide whether to continue the debate. The Chair may decide to take a vote ‘FOR’ or ‘AGAINST’ more speeches (if ‘FOR’ wins there is a repeat of the above process)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1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Summation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(made by the proposer – 2 min)</a:t>
                      </a:r>
                      <a:endPara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========== VOTE ==========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834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Vote ‘FOR’ or ‘AGAINST’ the whole motion (including any amendments) or you can choose to abstain from the vote.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If ‘FOR’ gets more than half the votes the motion becomes Union Policy</a:t>
                      </a:r>
                      <a:r>
                        <a:rPr lang="en-GB" sz="1050" dirty="0">
                          <a:effectLst/>
                        </a:rPr>
                        <a:t>. </a:t>
                      </a:r>
                      <a:endPara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41" marR="28841" marT="15221" marB="152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509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9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4" y="729506"/>
            <a:ext cx="7024253" cy="52138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Union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83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Charitable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objects of the Union are the advancement of education of Students at City, University of London for the public benefit by: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2.1 </a:t>
            </a:r>
            <a:r>
              <a:rPr lang="en-US" dirty="0"/>
              <a:t>promoting the interests and welfare of Students at City, University of London during their course of study and representing, supporting and advising Students;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2.2 </a:t>
            </a:r>
            <a:r>
              <a:rPr lang="en-US" dirty="0"/>
              <a:t>being the </a:t>
            </a:r>
            <a:r>
              <a:rPr lang="en-US" dirty="0" err="1"/>
              <a:t>recognised</a:t>
            </a:r>
            <a:r>
              <a:rPr lang="en-US" dirty="0"/>
              <a:t> representative channel between Students and City, University of London and any other external bodies;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2.3 </a:t>
            </a:r>
            <a:r>
              <a:rPr lang="en-US" dirty="0"/>
              <a:t>providing social, cultural, sporting and recreational activities and forums for discussions and debate for the personal development of its Students.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91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Motion?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motion is a proposal that has been put forward by a student (or Executive Officer) about a specific topic</a:t>
            </a:r>
          </a:p>
          <a:p>
            <a:r>
              <a:rPr lang="en-GB" dirty="0" smtClean="0"/>
              <a:t>Split into 3 sections; Notes, Believes and Resolves</a:t>
            </a:r>
          </a:p>
          <a:p>
            <a:pPr lvl="1"/>
            <a:r>
              <a:rPr lang="en-GB" b="1" dirty="0" smtClean="0"/>
              <a:t>Notes </a:t>
            </a:r>
            <a:r>
              <a:rPr lang="en-GB" dirty="0" smtClean="0"/>
              <a:t>– Facts about the topic</a:t>
            </a:r>
          </a:p>
          <a:p>
            <a:pPr lvl="1"/>
            <a:r>
              <a:rPr lang="en-GB" b="1" dirty="0" smtClean="0"/>
              <a:t>Believes</a:t>
            </a:r>
            <a:r>
              <a:rPr lang="en-GB" dirty="0" smtClean="0"/>
              <a:t> – Points about the topic that the person/organisation believes contribute to the topic</a:t>
            </a:r>
          </a:p>
          <a:p>
            <a:pPr lvl="1"/>
            <a:r>
              <a:rPr lang="en-GB" b="1" dirty="0" smtClean="0"/>
              <a:t>Resolves</a:t>
            </a:r>
            <a:r>
              <a:rPr lang="en-GB" dirty="0" smtClean="0"/>
              <a:t> – what the policy will do once passed</a:t>
            </a:r>
          </a:p>
          <a:p>
            <a:r>
              <a:rPr lang="en-GB" dirty="0" smtClean="0"/>
              <a:t>Must have a proposer and a seconder</a:t>
            </a:r>
          </a:p>
          <a:p>
            <a:r>
              <a:rPr lang="en-GB" b="1" dirty="0" smtClean="0"/>
              <a:t>Motions become Policy once approved by a Vote!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8178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Motion</a:t>
            </a:r>
            <a:r>
              <a:rPr lang="en-GB" dirty="0" smtClean="0"/>
              <a:t>?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Policy lasts for 3 years</a:t>
            </a:r>
            <a:endParaRPr lang="en-GB" dirty="0" smtClean="0"/>
          </a:p>
          <a:p>
            <a:r>
              <a:rPr lang="en-GB" dirty="0" smtClean="0"/>
              <a:t>You can find a full list of Current Policies here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www.citystudents.co.uk</a:t>
            </a:r>
            <a:r>
              <a:rPr lang="en-GB" dirty="0">
                <a:hlinkClick r:id="rId2"/>
              </a:rPr>
              <a:t>/student-voice/studentpolicy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948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0438"/>
            <a:ext cx="7886700" cy="413480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How does the issue affect City students?</a:t>
            </a:r>
          </a:p>
          <a:p>
            <a:r>
              <a:rPr lang="en-GB" dirty="0" smtClean="0"/>
              <a:t>Will people care?</a:t>
            </a:r>
          </a:p>
          <a:p>
            <a:r>
              <a:rPr lang="en-GB" dirty="0" smtClean="0"/>
              <a:t>What are you asking the Union to do – is it within our powers? </a:t>
            </a:r>
          </a:p>
          <a:p>
            <a:r>
              <a:rPr lang="en-GB" dirty="0" smtClean="0"/>
              <a:t>Is it legal?</a:t>
            </a:r>
          </a:p>
          <a:p>
            <a:r>
              <a:rPr lang="en-GB" dirty="0" smtClean="0"/>
              <a:t>Is this something the Union is working on already?</a:t>
            </a:r>
            <a:endParaRPr lang="en-GB" dirty="0" smtClean="0"/>
          </a:p>
          <a:p>
            <a:r>
              <a:rPr lang="en-GB" dirty="0" smtClean="0"/>
              <a:t>Who will you task to do the resolves?</a:t>
            </a:r>
          </a:p>
          <a:p>
            <a:r>
              <a:rPr lang="en-GB" dirty="0" smtClean="0"/>
              <a:t>What resources are you asking for?</a:t>
            </a:r>
          </a:p>
          <a:p>
            <a:r>
              <a:rPr lang="en-GB" dirty="0" smtClean="0"/>
              <a:t>We have 3 years to deliver the Policy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0997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Motions Get Famous</a:t>
            </a:r>
            <a:endParaRPr lang="en-GB" dirty="0"/>
          </a:p>
        </p:txBody>
      </p:sp>
      <p:pic>
        <p:nvPicPr>
          <p:cNvPr id="4" name="Picture 3" descr="Screen Shot 2017-11-21 at 21.15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13" y="3883369"/>
            <a:ext cx="8052637" cy="2004212"/>
          </a:xfrm>
          <a:prstGeom prst="rect">
            <a:avLst/>
          </a:prstGeom>
        </p:spPr>
      </p:pic>
      <p:pic>
        <p:nvPicPr>
          <p:cNvPr id="7" name="Picture 6" descr="Screen Shot 2017-11-21 at 21.22.1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7"/>
          <a:stretch/>
        </p:blipFill>
        <p:spPr>
          <a:xfrm>
            <a:off x="0" y="1690689"/>
            <a:ext cx="4600816" cy="2137303"/>
          </a:xfrm>
          <a:prstGeom prst="rect">
            <a:avLst/>
          </a:prstGeom>
        </p:spPr>
      </p:pic>
      <p:pic>
        <p:nvPicPr>
          <p:cNvPr id="8" name="Picture 7" descr="Screen Shot 2017-11-21 at 21.18.49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"/>
          <a:stretch/>
        </p:blipFill>
        <p:spPr>
          <a:xfrm>
            <a:off x="4649231" y="2049104"/>
            <a:ext cx="4494769" cy="151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6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Vs Bad Motions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Meat </a:t>
            </a:r>
            <a:r>
              <a:rPr lang="en-GB" b="1" dirty="0"/>
              <a:t>Free </a:t>
            </a:r>
            <a:r>
              <a:rPr lang="en-GB" b="1" dirty="0" smtClean="0"/>
              <a:t>Monday</a:t>
            </a:r>
            <a:endParaRPr lang="en-GB" dirty="0"/>
          </a:p>
          <a:p>
            <a:r>
              <a:rPr lang="en-GB" b="1" dirty="0" smtClean="0"/>
              <a:t>Sweatshop </a:t>
            </a:r>
            <a:r>
              <a:rPr lang="en-GB" b="1" dirty="0"/>
              <a:t>Labour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86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Pairs - Think of something you would like the Union to work on. This could be within your remit, something to lobby the University on or a National Issue. </a:t>
            </a:r>
          </a:p>
          <a:p>
            <a:r>
              <a:rPr lang="en-GB" dirty="0" smtClean="0"/>
              <a:t>After a few minutes, present your motion to the rest of the group!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1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523</Words>
  <Application>Microsoft Macintosh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Union Structure</vt:lpstr>
      <vt:lpstr>Charitable Objectives</vt:lpstr>
      <vt:lpstr>What is a Motion?</vt:lpstr>
      <vt:lpstr>What is a Motion? (ii)</vt:lpstr>
      <vt:lpstr>Things to Consider</vt:lpstr>
      <vt:lpstr>When Motions Get Famous</vt:lpstr>
      <vt:lpstr>Good Vs Bad Motions</vt:lpstr>
      <vt:lpstr>Your Turn</vt:lpstr>
      <vt:lpstr>Debates</vt:lpstr>
      <vt:lpstr>Any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Laura Dickens</cp:lastModifiedBy>
  <cp:revision>38</cp:revision>
  <dcterms:created xsi:type="dcterms:W3CDTF">2016-08-25T09:49:53Z</dcterms:created>
  <dcterms:modified xsi:type="dcterms:W3CDTF">2017-11-21T21:31:18Z</dcterms:modified>
</cp:coreProperties>
</file>